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2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1092" r:id="rId4"/>
    <p:sldId id="1056" r:id="rId5"/>
    <p:sldId id="1057" r:id="rId6"/>
    <p:sldId id="1058" r:id="rId7"/>
    <p:sldId id="1060" r:id="rId8"/>
    <p:sldId id="1061" r:id="rId9"/>
    <p:sldId id="1062" r:id="rId10"/>
    <p:sldId id="1063" r:id="rId11"/>
    <p:sldId id="1064" r:id="rId12"/>
    <p:sldId id="1065" r:id="rId13"/>
    <p:sldId id="1066" r:id="rId14"/>
    <p:sldId id="1067" r:id="rId15"/>
    <p:sldId id="1068" r:id="rId16"/>
    <p:sldId id="1069" r:id="rId17"/>
    <p:sldId id="1070" r:id="rId18"/>
    <p:sldId id="1093" r:id="rId19"/>
    <p:sldId id="1071" r:id="rId20"/>
    <p:sldId id="1072" r:id="rId21"/>
    <p:sldId id="1073" r:id="rId22"/>
    <p:sldId id="1074" r:id="rId23"/>
    <p:sldId id="1075" r:id="rId24"/>
    <p:sldId id="1076" r:id="rId25"/>
    <p:sldId id="1077" r:id="rId26"/>
    <p:sldId id="1078" r:id="rId27"/>
    <p:sldId id="1079" r:id="rId28"/>
    <p:sldId id="1080" r:id="rId29"/>
    <p:sldId id="1081" r:id="rId30"/>
    <p:sldId id="1082" r:id="rId31"/>
    <p:sldId id="1083" r:id="rId32"/>
    <p:sldId id="1084" r:id="rId33"/>
    <p:sldId id="1085" r:id="rId34"/>
    <p:sldId id="1086" r:id="rId35"/>
    <p:sldId id="1087" r:id="rId36"/>
    <p:sldId id="988" r:id="rId37"/>
    <p:sldId id="1017" r:id="rId38"/>
    <p:sldId id="1018" r:id="rId39"/>
    <p:sldId id="1019" r:id="rId40"/>
    <p:sldId id="1020" r:id="rId41"/>
    <p:sldId id="1021" r:id="rId42"/>
    <p:sldId id="1022" r:id="rId43"/>
    <p:sldId id="1023" r:id="rId44"/>
    <p:sldId id="1024" r:id="rId45"/>
    <p:sldId id="1025" r:id="rId46"/>
    <p:sldId id="1026" r:id="rId47"/>
    <p:sldId id="1027" r:id="rId48"/>
    <p:sldId id="1028" r:id="rId49"/>
    <p:sldId id="1029" r:id="rId50"/>
    <p:sldId id="1030" r:id="rId51"/>
    <p:sldId id="1031" r:id="rId52"/>
    <p:sldId id="1032" r:id="rId53"/>
    <p:sldId id="1033" r:id="rId54"/>
    <p:sldId id="1034" r:id="rId55"/>
    <p:sldId id="1035" r:id="rId56"/>
    <p:sldId id="1088" r:id="rId57"/>
    <p:sldId id="1037" r:id="rId58"/>
    <p:sldId id="1038" r:id="rId59"/>
    <p:sldId id="1039" r:id="rId60"/>
    <p:sldId id="1041" r:id="rId61"/>
    <p:sldId id="1042" r:id="rId62"/>
    <p:sldId id="1043" r:id="rId63"/>
    <p:sldId id="1044" r:id="rId64"/>
    <p:sldId id="1045" r:id="rId65"/>
    <p:sldId id="1046" r:id="rId66"/>
    <p:sldId id="1047" r:id="rId67"/>
    <p:sldId id="1048" r:id="rId68"/>
    <p:sldId id="1049" r:id="rId69"/>
    <p:sldId id="1050" r:id="rId70"/>
    <p:sldId id="1051" r:id="rId71"/>
    <p:sldId id="1052" r:id="rId72"/>
    <p:sldId id="1053" r:id="rId73"/>
    <p:sldId id="991" r:id="rId74"/>
    <p:sldId id="992" r:id="rId75"/>
    <p:sldId id="1090" r:id="rId76"/>
    <p:sldId id="1089" r:id="rId77"/>
    <p:sldId id="993" r:id="rId78"/>
    <p:sldId id="994" r:id="rId79"/>
    <p:sldId id="995" r:id="rId80"/>
    <p:sldId id="996" r:id="rId81"/>
    <p:sldId id="997" r:id="rId82"/>
    <p:sldId id="998" r:id="rId83"/>
    <p:sldId id="999" r:id="rId84"/>
    <p:sldId id="1000" r:id="rId85"/>
    <p:sldId id="1001" r:id="rId86"/>
    <p:sldId id="1002" r:id="rId87"/>
    <p:sldId id="1091" r:id="rId88"/>
    <p:sldId id="1095" r:id="rId89"/>
    <p:sldId id="1009" r:id="rId90"/>
  </p:sldIdLst>
  <p:sldSz cx="9144000" cy="6858000" type="screen4x3"/>
  <p:notesSz cx="7556500" cy="1069181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-6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Times New Roman" pitchFamily="-6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Times New Roman" pitchFamily="-6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Times New Roman" pitchFamily="-6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Times New Roman" pitchFamily="-6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 autoAdjust="0"/>
    <p:restoredTop sz="86441" autoAdjust="0"/>
  </p:normalViewPr>
  <p:slideViewPr>
    <p:cSldViewPr>
      <p:cViewPr varScale="1">
        <p:scale>
          <a:sx n="120" d="100"/>
          <a:sy n="120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5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0" y="303213"/>
            <a:ext cx="1588" cy="15217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2" name="Text Box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71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65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0" y="303213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4269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dirty="0"/>
              <a:t>Mention: block</a:t>
            </a:r>
            <a:r>
              <a:rPr lang="en-US" baseline="0" dirty="0"/>
              <a:t> finding time ~10m -&gt; we can distribute before a new block is found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</p:spPr>
        <p:txBody>
          <a:bodyPr lIns="104269" tIns="52135" rIns="104269" bIns="52135"/>
          <a:lstStyle/>
          <a:p>
            <a:fld id="{8B2CC422-75D9-4F4C-9200-B2EDB252BF25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0739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 if most</a:t>
            </a:r>
            <a:r>
              <a:rPr lang="en-US" baseline="0" dirty="0"/>
              <a:t> people are honest, it should mean that good things happen.</a:t>
            </a:r>
            <a:endParaRPr lang="en-US" dirty="0"/>
          </a:p>
          <a:p>
            <a:endParaRPr lang="en-US" dirty="0"/>
          </a:p>
          <a:p>
            <a:r>
              <a:rPr lang="en-US" dirty="0"/>
              <a:t>Mention: Theorem due to </a:t>
            </a:r>
            <a:r>
              <a:rPr lang="en-US" sz="1400" dirty="0" err="1"/>
              <a:t>Garay</a:t>
            </a:r>
            <a:r>
              <a:rPr lang="en-US" sz="1400" dirty="0"/>
              <a:t>, </a:t>
            </a:r>
            <a:r>
              <a:rPr lang="en-US" sz="1400" dirty="0" err="1"/>
              <a:t>Kiayias</a:t>
            </a:r>
            <a:r>
              <a:rPr lang="en-US" sz="1400" dirty="0"/>
              <a:t>, </a:t>
            </a:r>
            <a:r>
              <a:rPr lang="en-US" sz="1400" dirty="0" err="1"/>
              <a:t>Leonardos</a:t>
            </a:r>
            <a:r>
              <a:rPr lang="en-US" sz="1400" dirty="0"/>
              <a:t> (Oct 2014) shows: if most </a:t>
            </a:r>
            <a:r>
              <a:rPr lang="en-US" sz="1400" dirty="0" err="1"/>
              <a:t>hashpower</a:t>
            </a:r>
            <a:r>
              <a:rPr lang="en-US" sz="1400" dirty="0"/>
              <a:t> is devoted to honest parties, good things happen.</a:t>
            </a:r>
          </a:p>
          <a:p>
            <a:endParaRPr lang="en-US" sz="1400" dirty="0"/>
          </a:p>
          <a:p>
            <a:r>
              <a:rPr lang="en-US" sz="1400" dirty="0"/>
              <a:t>USE MOUSE FOR NEXT SLIDE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</p:spPr>
        <p:txBody>
          <a:bodyPr lIns="104269" tIns="52135" rIns="104269" bIns="52135"/>
          <a:lstStyle/>
          <a:p>
            <a:fld id="{8B2CC422-75D9-4F4C-9200-B2EDB252BF25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196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  <a:noFill/>
        </p:spPr>
        <p:txBody>
          <a:bodyPr lIns="104269" tIns="52135" rIns="104269" bIns="52135"/>
          <a:lstStyle/>
          <a:p>
            <a:fld id="{5DF13E99-B474-A649-9FEA-5B3E76C9662C}" type="slidenum">
              <a:rPr lang="en-US"/>
              <a:pPr/>
              <a:t>36</a:t>
            </a:fld>
            <a:endParaRPr lang="en-US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99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0445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0286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0144125" y="303213"/>
            <a:ext cx="20289838" cy="152177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 so far.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</p:spPr>
        <p:txBody>
          <a:bodyPr lIns="104269" tIns="52135" rIns="104269" bIns="52135"/>
          <a:lstStyle/>
          <a:p>
            <a:fld id="{8B2CC422-75D9-4F4C-9200-B2EDB252BF25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7344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</p:spPr>
        <p:txBody>
          <a:bodyPr lIns="104269" tIns="52135" rIns="104269" bIns="52135"/>
          <a:lstStyle/>
          <a:p>
            <a:fld id="{8B2CC422-75D9-4F4C-9200-B2EDB252BF25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073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</p:spPr>
        <p:txBody>
          <a:bodyPr lIns="104269" tIns="52135" rIns="104269" bIns="52135"/>
          <a:lstStyle/>
          <a:p>
            <a:fld id="{8B2CC422-75D9-4F4C-9200-B2EDB252BF25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0739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</p:spPr>
        <p:txBody>
          <a:bodyPr lIns="104269" tIns="52135" rIns="104269" bIns="52135"/>
          <a:lstStyle/>
          <a:p>
            <a:fld id="{8B2CC422-75D9-4F4C-9200-B2EDB252BF25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239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Remark: same color: same string (but should be clear even if you can’t see the color)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</p:spPr>
        <p:txBody>
          <a:bodyPr lIns="104269" tIns="52135" rIns="104269" bIns="52135"/>
          <a:lstStyle/>
          <a:p>
            <a:fld id="{8B2CC422-75D9-4F4C-9200-B2EDB252BF25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060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Remark: same color: same string (but should be clear even if you can’t see the color)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</p:spPr>
        <p:txBody>
          <a:bodyPr lIns="104269" tIns="52135" rIns="104269" bIns="52135"/>
          <a:lstStyle/>
          <a:p>
            <a:fld id="{8B2CC422-75D9-4F4C-9200-B2EDB252BF25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0607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144125" y="303213"/>
            <a:ext cx="20289838" cy="15217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Remark: same color: same string (but should be clear even if you can’t see the color)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0268" y="10155367"/>
            <a:ext cx="3274483" cy="534591"/>
          </a:xfrm>
          <a:prstGeom prst="rect">
            <a:avLst/>
          </a:prstGeom>
        </p:spPr>
        <p:txBody>
          <a:bodyPr lIns="104269" tIns="52135" rIns="104269" bIns="52135"/>
          <a:lstStyle/>
          <a:p>
            <a:fld id="{8B2CC422-75D9-4F4C-9200-B2EDB252BF25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060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4825" y="0"/>
            <a:ext cx="2284413" cy="9386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2425" cy="9386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9238" cy="11382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/>
          <a:lstStyle/>
          <a:p>
            <a:fld id="{18AED6D9-D72E-45D8-BDB1-8E494D92F695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4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2625" cy="3671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5715000"/>
            <a:ext cx="4494213" cy="3671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39238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39238" cy="367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49263" rtl="0" fontAlgn="base"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-65" charset="0"/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l" defTabSz="449263" rtl="0" fontAlgn="base"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-65" charset="0"/>
        <a:defRPr sz="4400">
          <a:solidFill>
            <a:srgbClr val="000000"/>
          </a:solidFill>
          <a:latin typeface="Times New Roman" pitchFamily="-65" charset="0"/>
          <a:ea typeface="ＭＳ Ｐゴシック" pitchFamily="-65" charset="-128"/>
        </a:defRPr>
      </a:lvl2pPr>
      <a:lvl3pPr algn="l" defTabSz="449263" rtl="0" fontAlgn="base"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-65" charset="0"/>
        <a:defRPr sz="4400">
          <a:solidFill>
            <a:srgbClr val="000000"/>
          </a:solidFill>
          <a:latin typeface="Times New Roman" pitchFamily="-65" charset="0"/>
          <a:ea typeface="ＭＳ Ｐゴシック" pitchFamily="-65" charset="-128"/>
        </a:defRPr>
      </a:lvl3pPr>
      <a:lvl4pPr algn="l" defTabSz="449263" rtl="0" fontAlgn="base"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-65" charset="0"/>
        <a:defRPr sz="4400">
          <a:solidFill>
            <a:srgbClr val="000000"/>
          </a:solidFill>
          <a:latin typeface="Times New Roman" pitchFamily="-65" charset="0"/>
          <a:ea typeface="ＭＳ Ｐゴシック" pitchFamily="-65" charset="-128"/>
        </a:defRPr>
      </a:lvl4pPr>
      <a:lvl5pPr algn="l" defTabSz="449263" rtl="0" fontAlgn="base"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-65" charset="0"/>
        <a:defRPr sz="4400">
          <a:solidFill>
            <a:srgbClr val="000000"/>
          </a:solidFill>
          <a:latin typeface="Times New Roman" pitchFamily="-65" charset="0"/>
          <a:ea typeface="ＭＳ Ｐゴシック" pitchFamily="-65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-65" charset="0"/>
        <a:defRPr sz="4400">
          <a:solidFill>
            <a:srgbClr val="000000"/>
          </a:solidFill>
          <a:latin typeface="Times New Roman" pitchFamily="-65" charset="0"/>
          <a:ea typeface="ＭＳ Ｐゴシック" pitchFamily="-65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-65" charset="0"/>
        <a:defRPr sz="4400">
          <a:solidFill>
            <a:srgbClr val="000000"/>
          </a:solidFill>
          <a:latin typeface="Times New Roman" pitchFamily="-65" charset="0"/>
          <a:ea typeface="ＭＳ Ｐゴシック" pitchFamily="-65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-65" charset="0"/>
        <a:defRPr sz="4400">
          <a:solidFill>
            <a:srgbClr val="000000"/>
          </a:solidFill>
          <a:latin typeface="Times New Roman" pitchFamily="-65" charset="0"/>
          <a:ea typeface="ＭＳ Ｐゴシック" pitchFamily="-65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-65" charset="0"/>
        <a:defRPr sz="4400">
          <a:solidFill>
            <a:srgbClr val="000000"/>
          </a:solidFill>
          <a:latin typeface="Times New Roman" pitchFamily="-65" charset="0"/>
          <a:ea typeface="ＭＳ Ｐゴシック" pitchFamily="-65" charset="-128"/>
        </a:defRPr>
      </a:lvl9pPr>
    </p:titleStyle>
    <p:bodyStyle>
      <a:lvl1pPr marL="338138" indent="-338138" algn="ctr" defTabSz="449263" rtl="0" fontAlgn="base">
        <a:spcBef>
          <a:spcPts val="763"/>
        </a:spcBef>
        <a:spcAft>
          <a:spcPct val="0"/>
        </a:spcAft>
        <a:buClr>
          <a:srgbClr val="3333CC"/>
        </a:buClr>
        <a:buSzPct val="100000"/>
        <a:buFont typeface="Times New Roman" pitchFamily="-65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38188" indent="-280988" algn="l" defTabSz="449263" rtl="0" fontAlgn="base">
        <a:spcBef>
          <a:spcPts val="663"/>
        </a:spcBef>
        <a:spcAft>
          <a:spcPct val="0"/>
        </a:spcAft>
        <a:buClr>
          <a:srgbClr val="3333CC"/>
        </a:buClr>
        <a:buSzPct val="100000"/>
        <a:buFont typeface="Times New Roman" pitchFamily="-65" charset="0"/>
        <a:buChar char="–"/>
        <a:defRPr sz="2800">
          <a:solidFill>
            <a:srgbClr val="000000"/>
          </a:solidFill>
          <a:latin typeface="+mn-lt"/>
          <a:ea typeface="ＭＳ Ｐゴシック" pitchFamily="-65" charset="-128"/>
        </a:defRPr>
      </a:lvl2pPr>
      <a:lvl3pPr marL="1143000" indent="-228600" algn="l" defTabSz="449263" rtl="0" fontAlgn="base">
        <a:spcBef>
          <a:spcPts val="563"/>
        </a:spcBef>
        <a:spcAft>
          <a:spcPct val="0"/>
        </a:spcAft>
        <a:buClr>
          <a:srgbClr val="3333CC"/>
        </a:buClr>
        <a:buSzPct val="100000"/>
        <a:buFont typeface="Times New Roman" pitchFamily="-65" charset="0"/>
        <a:buChar char="•"/>
        <a:defRPr sz="2400">
          <a:solidFill>
            <a:srgbClr val="000000"/>
          </a:solidFill>
          <a:latin typeface="+mn-lt"/>
          <a:ea typeface="ＭＳ Ｐゴシック" pitchFamily="-65" charset="-128"/>
        </a:defRPr>
      </a:lvl3pPr>
      <a:lvl4pPr marL="1600200" indent="-228600" algn="l" defTabSz="449263" rtl="0" fontAlgn="base">
        <a:spcBef>
          <a:spcPts val="463"/>
        </a:spcBef>
        <a:spcAft>
          <a:spcPct val="0"/>
        </a:spcAft>
        <a:buClr>
          <a:srgbClr val="3333CC"/>
        </a:buClr>
        <a:buSzPct val="100000"/>
        <a:buFont typeface="Times New Roman" pitchFamily="-65" charset="0"/>
        <a:buChar char="–"/>
        <a:defRPr sz="2000">
          <a:solidFill>
            <a:srgbClr val="000000"/>
          </a:solidFill>
          <a:latin typeface="+mn-lt"/>
          <a:ea typeface="ＭＳ Ｐゴシック" pitchFamily="-65" charset="-128"/>
        </a:defRPr>
      </a:lvl4pPr>
      <a:lvl5pPr marL="2057400" indent="-228600" algn="l" defTabSz="449263" rtl="0" fontAlgn="base">
        <a:spcBef>
          <a:spcPts val="463"/>
        </a:spcBef>
        <a:spcAft>
          <a:spcPct val="0"/>
        </a:spcAft>
        <a:buClr>
          <a:srgbClr val="3333CC"/>
        </a:buClr>
        <a:buSzPct val="100000"/>
        <a:buFont typeface="Times New Roman" pitchFamily="-65" charset="0"/>
        <a:buChar char="»"/>
        <a:defRPr sz="2000">
          <a:solidFill>
            <a:srgbClr val="000000"/>
          </a:solidFill>
          <a:latin typeface="+mn-lt"/>
          <a:ea typeface="ＭＳ Ｐゴシック" pitchFamily="-65" charset="-128"/>
        </a:defRPr>
      </a:lvl5pPr>
      <a:lvl6pPr marL="2514600" indent="-228600" algn="l" defTabSz="449263" rtl="0" fontAlgn="base">
        <a:spcBef>
          <a:spcPts val="463"/>
        </a:spcBef>
        <a:spcAft>
          <a:spcPct val="0"/>
        </a:spcAft>
        <a:buClr>
          <a:srgbClr val="3333CC"/>
        </a:buClr>
        <a:buSzPct val="100000"/>
        <a:buFont typeface="Times New Roman" pitchFamily="-65" charset="0"/>
        <a:buChar char="»"/>
        <a:defRPr sz="2000">
          <a:solidFill>
            <a:srgbClr val="000000"/>
          </a:solidFill>
          <a:latin typeface="+mn-lt"/>
          <a:ea typeface="ＭＳ Ｐゴシック" pitchFamily="-65" charset="-128"/>
        </a:defRPr>
      </a:lvl6pPr>
      <a:lvl7pPr marL="2971800" indent="-228600" algn="l" defTabSz="449263" rtl="0" fontAlgn="base">
        <a:spcBef>
          <a:spcPts val="463"/>
        </a:spcBef>
        <a:spcAft>
          <a:spcPct val="0"/>
        </a:spcAft>
        <a:buClr>
          <a:srgbClr val="3333CC"/>
        </a:buClr>
        <a:buSzPct val="100000"/>
        <a:buFont typeface="Times New Roman" pitchFamily="-65" charset="0"/>
        <a:buChar char="»"/>
        <a:defRPr sz="2000">
          <a:solidFill>
            <a:srgbClr val="000000"/>
          </a:solidFill>
          <a:latin typeface="+mn-lt"/>
          <a:ea typeface="ＭＳ Ｐゴシック" pitchFamily="-65" charset="-128"/>
        </a:defRPr>
      </a:lvl7pPr>
      <a:lvl8pPr marL="3429000" indent="-228600" algn="l" defTabSz="449263" rtl="0" fontAlgn="base">
        <a:spcBef>
          <a:spcPts val="463"/>
        </a:spcBef>
        <a:spcAft>
          <a:spcPct val="0"/>
        </a:spcAft>
        <a:buClr>
          <a:srgbClr val="3333CC"/>
        </a:buClr>
        <a:buSzPct val="100000"/>
        <a:buFont typeface="Times New Roman" pitchFamily="-65" charset="0"/>
        <a:buChar char="»"/>
        <a:defRPr sz="2000">
          <a:solidFill>
            <a:srgbClr val="000000"/>
          </a:solidFill>
          <a:latin typeface="+mn-lt"/>
          <a:ea typeface="ＭＳ Ｐゴシック" pitchFamily="-65" charset="-128"/>
        </a:defRPr>
      </a:lvl8pPr>
      <a:lvl9pPr marL="3886200" indent="-228600" algn="l" defTabSz="449263" rtl="0" fontAlgn="base">
        <a:spcBef>
          <a:spcPts val="463"/>
        </a:spcBef>
        <a:spcAft>
          <a:spcPct val="0"/>
        </a:spcAft>
        <a:buClr>
          <a:srgbClr val="3333CC"/>
        </a:buClr>
        <a:buSzPct val="100000"/>
        <a:buFont typeface="Times New Roman" pitchFamily="-65" charset="0"/>
        <a:buChar char="»"/>
        <a:defRPr sz="2000">
          <a:solidFill>
            <a:srgbClr val="000000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0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1.gif"/><Relationship Id="rId5" Type="http://schemas.openxmlformats.org/officeDocument/2006/relationships/image" Target="../media/image28.png"/><Relationship Id="rId10" Type="http://schemas.openxmlformats.org/officeDocument/2006/relationships/image" Target="../media/image30.gif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eed.cs.depaul.edu/lperkovic/csc536/lecture10/bitcoin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61.png"/><Relationship Id="rId10" Type="http://schemas.openxmlformats.org/officeDocument/2006/relationships/image" Target="../media/image46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Relationship Id="rId1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eed.cs.depaul.edu/lperkovic/csc536/lecture10/techreport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ln/>
        </p:spPr>
        <p:txBody>
          <a:bodyPr lIns="90000" tIns="46800" rIns="90000" bIns="46800"/>
          <a:lstStyle/>
          <a:p>
            <a:pPr>
              <a:lnSpc>
                <a:spcPct val="94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/>
              <a:t>CSC 536 Lecture 10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  <a:endParaRPr lang="de-CH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57793" y="1626585"/>
            <a:ext cx="4956426" cy="1214938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Every computer maintains a table: “who owns what?”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725521" y="1731046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Alice 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725521" y="2513878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Bob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725521" y="3296710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Charlie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725521" y="4079542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Dora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5725521" y="4862374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Eliza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H="1" flipV="1">
            <a:off x="5491317" y="1661652"/>
            <a:ext cx="19665" cy="39329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481485" y="1651820"/>
            <a:ext cx="35986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506066" y="2441350"/>
            <a:ext cx="35986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530646" y="3230880"/>
            <a:ext cx="35986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545394" y="4020410"/>
            <a:ext cx="35986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30646" y="4809940"/>
            <a:ext cx="35986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506065" y="5599472"/>
            <a:ext cx="35986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9094840" y="1666569"/>
            <a:ext cx="19665" cy="39329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7152969" y="1671485"/>
            <a:ext cx="19665" cy="39329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903529" y="1907458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 BTC</a:t>
            </a:r>
            <a:endParaRPr lang="de-CH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7824982" y="266945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0.2 BTC</a:t>
            </a:r>
            <a:endParaRPr lang="de-CH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7510794" y="4193458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0.001 BTC</a:t>
            </a:r>
            <a:endParaRPr lang="de-CH" sz="2000" dirty="0"/>
          </a:p>
        </p:txBody>
      </p:sp>
      <p:sp>
        <p:nvSpPr>
          <p:cNvPr id="79" name="TextBox 78"/>
          <p:cNvSpPr txBox="1"/>
          <p:nvPr/>
        </p:nvSpPr>
        <p:spPr>
          <a:xfrm>
            <a:off x="7959635" y="4955458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 BTC</a:t>
            </a:r>
            <a:endParaRPr lang="de-CH" sz="2000" dirty="0"/>
          </a:p>
        </p:txBody>
      </p:sp>
      <p:sp>
        <p:nvSpPr>
          <p:cNvPr id="80" name="TextBox 79"/>
          <p:cNvSpPr txBox="1"/>
          <p:nvPr/>
        </p:nvSpPr>
        <p:spPr>
          <a:xfrm>
            <a:off x="7903529" y="3431458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 BTC</a:t>
            </a:r>
            <a:endParaRPr lang="de-CH" sz="2000" dirty="0"/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657793" y="3110158"/>
            <a:ext cx="4956426" cy="1539893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We will need: </a:t>
            </a:r>
            <a:r>
              <a:rPr lang="en-US" sz="2800" i="1" dirty="0">
                <a:solidFill>
                  <a:srgbClr val="FF0000"/>
                </a:solidFill>
              </a:rPr>
              <a:t>all</a:t>
            </a:r>
            <a:r>
              <a:rPr lang="en-US" sz="2800" i="1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computers have the </a:t>
            </a:r>
            <a:r>
              <a:rPr lang="en-US" sz="2800" i="1" dirty="0">
                <a:solidFill>
                  <a:srgbClr val="FF0000"/>
                </a:solidFill>
              </a:rPr>
              <a:t>same</a:t>
            </a:r>
            <a:r>
              <a:rPr lang="en-US" sz="2800" i="1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table (or </a:t>
            </a:r>
            <a:r>
              <a:rPr lang="en-US" sz="2800" dirty="0">
                <a:solidFill>
                  <a:srgbClr val="FF0000"/>
                </a:solidFill>
              </a:rPr>
              <a:t>ledger</a:t>
            </a:r>
            <a:r>
              <a:rPr lang="en-US" sz="2800" dirty="0"/>
              <a:t>).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57793" y="5010661"/>
            <a:ext cx="4956426" cy="1539893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Everyone knows exactly </a:t>
            </a:r>
            <a:r>
              <a:rPr lang="en-US" sz="2800" i="1" dirty="0">
                <a:solidFill>
                  <a:srgbClr val="FF0000"/>
                </a:solidFill>
              </a:rPr>
              <a:t>which</a:t>
            </a:r>
            <a:r>
              <a:rPr lang="en-US" sz="2800" dirty="0"/>
              <a:t> bitcoins each participant has.</a:t>
            </a:r>
          </a:p>
        </p:txBody>
      </p:sp>
    </p:spTree>
    <p:extLst>
      <p:ext uri="{BB962C8B-B14F-4D97-AF65-F5344CB8AC3E}">
        <p14:creationId xmlns:p14="http://schemas.microsoft.com/office/powerpoint/2010/main" val="38955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76" grpId="0"/>
      <p:bldP spid="77" grpId="0"/>
      <p:bldP spid="78" grpId="0"/>
      <p:bldP spid="79" grpId="0"/>
      <p:bldP spid="80" grpId="0"/>
      <p:bldP spid="8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09864" y="2947737"/>
            <a:ext cx="3753852" cy="310414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Bitcoins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32156" y="4692316"/>
            <a:ext cx="3946357" cy="1883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“short”, transactions look like this: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82842" y="3498485"/>
            <a:ext cx="2723524" cy="2135271"/>
            <a:chOff x="1082842" y="3498485"/>
            <a:chExt cx="2723524" cy="2135271"/>
          </a:xfrm>
        </p:grpSpPr>
        <p:sp>
          <p:nvSpPr>
            <p:cNvPr id="27" name="Rounded Rectangle 26"/>
            <p:cNvSpPr/>
            <p:nvPr/>
          </p:nvSpPr>
          <p:spPr>
            <a:xfrm>
              <a:off x="2519707" y="4232410"/>
              <a:ext cx="1286659" cy="63714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Alice (Public)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82842" y="3581400"/>
              <a:ext cx="12157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Transfer</a:t>
              </a:r>
              <a:endParaRPr lang="de-CH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519707" y="3498485"/>
              <a:ext cx="1286659" cy="637144"/>
            </a:xfrm>
            <a:prstGeom prst="roundRect">
              <a:avLst>
                <a:gd name="adj" fmla="val 400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0.1 BTC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66335" y="4279231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</a:t>
              </a:r>
              <a:endParaRPr lang="de-CH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70292" y="5069306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</a:t>
              </a:r>
              <a:endParaRPr lang="de-CH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519707" y="4996612"/>
              <a:ext cx="1286659" cy="63714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Bob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(Public)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53252" y="5814940"/>
            <a:ext cx="1286659" cy="637144"/>
            <a:chOff x="5255820" y="3974109"/>
            <a:chExt cx="1286659" cy="637144"/>
          </a:xfrm>
        </p:grpSpPr>
        <p:sp>
          <p:nvSpPr>
            <p:cNvPr id="33" name="Rounded Rectangle 32"/>
            <p:cNvSpPr/>
            <p:nvPr/>
          </p:nvSpPr>
          <p:spPr>
            <a:xfrm>
              <a:off x="5255820" y="3974109"/>
              <a:ext cx="1286659" cy="637144"/>
            </a:xfrm>
            <a:prstGeom prst="roundRect">
              <a:avLst>
                <a:gd name="adj" fmla="val 463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681658" y="3983923"/>
              <a:ext cx="430944" cy="59505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749543" y="398348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de-CH" sz="20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43246" y="5778604"/>
            <a:ext cx="1840831" cy="713872"/>
            <a:chOff x="5582653" y="3136233"/>
            <a:chExt cx="1840831" cy="713872"/>
          </a:xfrm>
        </p:grpSpPr>
        <p:sp>
          <p:nvSpPr>
            <p:cNvPr id="36" name="Rounded Rectangle 35"/>
            <p:cNvSpPr/>
            <p:nvPr/>
          </p:nvSpPr>
          <p:spPr>
            <a:xfrm>
              <a:off x="5582653" y="3136233"/>
              <a:ext cx="1840831" cy="713872"/>
            </a:xfrm>
            <a:prstGeom prst="roundRect">
              <a:avLst>
                <a:gd name="adj" fmla="val 3557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654842" y="3253844"/>
              <a:ext cx="397042" cy="512041"/>
            </a:xfrm>
            <a:prstGeom prst="roundRect">
              <a:avLst>
                <a:gd name="adj" fmla="val 400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113140" y="3241811"/>
              <a:ext cx="371882" cy="52407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554298" y="3241811"/>
              <a:ext cx="371882" cy="52407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984357" y="3236172"/>
              <a:ext cx="378969" cy="529713"/>
            </a:xfrm>
            <a:prstGeom prst="roundRect">
              <a:avLst>
                <a:gd name="adj" fmla="val 463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7037216" y="3320716"/>
              <a:ext cx="272261" cy="375940"/>
            </a:xfrm>
            <a:prstGeom prst="rect">
              <a:avLst/>
            </a:prstGeom>
          </p:spPr>
        </p:pic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765048" y="1752600"/>
            <a:ext cx="8350878" cy="12392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800" dirty="0"/>
              <a:t>To send money, we use </a:t>
            </a:r>
            <a:r>
              <a:rPr lang="en-US" sz="2800" dirty="0">
                <a:solidFill>
                  <a:srgbClr val="FF0000"/>
                </a:solidFill>
              </a:rPr>
              <a:t>transactions</a:t>
            </a:r>
            <a:r>
              <a:rPr lang="en-US" sz="2800" dirty="0"/>
              <a:t>. These are messages like this:</a:t>
            </a:r>
          </a:p>
        </p:txBody>
      </p:sp>
    </p:spTree>
    <p:extLst>
      <p:ext uri="{BB962C8B-B14F-4D97-AF65-F5344CB8AC3E}">
        <p14:creationId xmlns:p14="http://schemas.microsoft.com/office/powerpoint/2010/main" val="122893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Transaction pic</a:t>
            </a:r>
            <a:endParaRPr lang="de-CH" dirty="0"/>
          </a:p>
        </p:txBody>
      </p:sp>
      <p:grpSp>
        <p:nvGrpSpPr>
          <p:cNvPr id="11" name="Group 10"/>
          <p:cNvGrpSpPr/>
          <p:nvPr/>
        </p:nvGrpSpPr>
        <p:grpSpPr>
          <a:xfrm>
            <a:off x="6362901" y="2988846"/>
            <a:ext cx="1840831" cy="713872"/>
            <a:chOff x="5582653" y="3136233"/>
            <a:chExt cx="1840831" cy="713872"/>
          </a:xfrm>
        </p:grpSpPr>
        <p:sp>
          <p:nvSpPr>
            <p:cNvPr id="12" name="Rounded Rectangle 11"/>
            <p:cNvSpPr/>
            <p:nvPr/>
          </p:nvSpPr>
          <p:spPr>
            <a:xfrm>
              <a:off x="5582653" y="3136233"/>
              <a:ext cx="1840831" cy="713872"/>
            </a:xfrm>
            <a:prstGeom prst="roundRect">
              <a:avLst>
                <a:gd name="adj" fmla="val 3557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4842" y="3253844"/>
              <a:ext cx="397042" cy="512041"/>
            </a:xfrm>
            <a:prstGeom prst="roundRect">
              <a:avLst>
                <a:gd name="adj" fmla="val 400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113140" y="3241811"/>
              <a:ext cx="371882" cy="52407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554298" y="3241811"/>
              <a:ext cx="371882" cy="52407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84357" y="3236172"/>
              <a:ext cx="378969" cy="529713"/>
            </a:xfrm>
            <a:prstGeom prst="roundRect">
              <a:avLst>
                <a:gd name="adj" fmla="val 463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7037216" y="3320716"/>
              <a:ext cx="272261" cy="375940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3008314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43" y="3671353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6355281" y="4067076"/>
            <a:ext cx="1840831" cy="713872"/>
            <a:chOff x="6355281" y="4067076"/>
            <a:chExt cx="1840831" cy="713872"/>
          </a:xfrm>
        </p:grpSpPr>
        <p:sp>
          <p:nvSpPr>
            <p:cNvPr id="23" name="Rounded Rectangle 22"/>
            <p:cNvSpPr/>
            <p:nvPr/>
          </p:nvSpPr>
          <p:spPr>
            <a:xfrm>
              <a:off x="6355281" y="4067076"/>
              <a:ext cx="1840831" cy="713872"/>
            </a:xfrm>
            <a:prstGeom prst="roundRect">
              <a:avLst>
                <a:gd name="adj" fmla="val 35577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427470" y="4184687"/>
              <a:ext cx="397042" cy="512041"/>
            </a:xfrm>
            <a:prstGeom prst="roundRect">
              <a:avLst>
                <a:gd name="adj" fmla="val 400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885768" y="4172654"/>
              <a:ext cx="371882" cy="52407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326926" y="4172654"/>
              <a:ext cx="371882" cy="52407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  <a:endParaRPr lang="de-CH" sz="20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756985" y="4167015"/>
              <a:ext cx="378969" cy="529713"/>
            </a:xfrm>
            <a:prstGeom prst="roundRect">
              <a:avLst>
                <a:gd name="adj" fmla="val 463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7809844" y="4251559"/>
              <a:ext cx="272261" cy="3759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498080" y="42291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*</a:t>
              </a:r>
              <a:endParaRPr lang="de-CH" sz="2000" dirty="0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80" y="344043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24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Bitcoins</a:t>
            </a:r>
            <a:endParaRPr lang="de-CH" dirty="0"/>
          </a:p>
        </p:txBody>
      </p:sp>
      <p:sp>
        <p:nvSpPr>
          <p:cNvPr id="40" name="TextBox 39"/>
          <p:cNvSpPr txBox="1"/>
          <p:nvPr/>
        </p:nvSpPr>
        <p:spPr>
          <a:xfrm>
            <a:off x="145222" y="163451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kcd" panose="02000603000000000000" pitchFamily="2" charset="0"/>
              </a:rPr>
              <a:t>I’LL send 0.1 Bitcoin to Bob.</a:t>
            </a:r>
            <a:endParaRPr lang="de-CH" sz="2400" dirty="0">
              <a:latin typeface="xkcd" panose="02000603000000000000" pitchFamily="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100511" y="1639978"/>
            <a:ext cx="4361259" cy="2420240"/>
            <a:chOff x="2310939" y="2680586"/>
            <a:chExt cx="4361259" cy="24202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laptop"/>
            <p:cNvSpPr>
              <a:spLocks noEditPoints="1" noChangeArrowheads="1"/>
            </p:cNvSpPr>
            <p:nvPr/>
          </p:nvSpPr>
          <p:spPr bwMode="auto">
            <a:xfrm>
              <a:off x="2310939" y="3723808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laptop"/>
            <p:cNvSpPr>
              <a:spLocks noEditPoints="1" noChangeArrowheads="1"/>
            </p:cNvSpPr>
            <p:nvPr/>
          </p:nvSpPr>
          <p:spPr bwMode="auto">
            <a:xfrm>
              <a:off x="4975235" y="2752944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laptop"/>
            <p:cNvSpPr>
              <a:spLocks noEditPoints="1" noChangeArrowheads="1"/>
            </p:cNvSpPr>
            <p:nvPr/>
          </p:nvSpPr>
          <p:spPr bwMode="auto">
            <a:xfrm>
              <a:off x="3428164" y="2680586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laptop"/>
            <p:cNvSpPr>
              <a:spLocks noEditPoints="1" noChangeArrowheads="1"/>
            </p:cNvSpPr>
            <p:nvPr/>
          </p:nvSpPr>
          <p:spPr bwMode="auto">
            <a:xfrm>
              <a:off x="3636142" y="4419789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laptop"/>
            <p:cNvSpPr>
              <a:spLocks noEditPoints="1" noChangeArrowheads="1"/>
            </p:cNvSpPr>
            <p:nvPr/>
          </p:nvSpPr>
          <p:spPr bwMode="auto">
            <a:xfrm>
              <a:off x="5911339" y="4299872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4488682" y="4687265"/>
              <a:ext cx="1422657" cy="741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623307" y="3504660"/>
              <a:ext cx="432048" cy="64807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3932351" y="3433982"/>
              <a:ext cx="75068" cy="89425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4284145" y="2980700"/>
              <a:ext cx="662277" cy="1222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3147349" y="4437412"/>
              <a:ext cx="450996" cy="239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2857253" y="3221331"/>
              <a:ext cx="428271" cy="3803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11877" y="2644541"/>
            <a:ext cx="684803" cy="1616289"/>
            <a:chOff x="1267325" y="4523876"/>
            <a:chExt cx="684803" cy="1616289"/>
          </a:xfrm>
        </p:grpSpPr>
        <p:sp>
          <p:nvSpPr>
            <p:cNvPr id="66" name="TextBox 65"/>
            <p:cNvSpPr txBox="1"/>
            <p:nvPr/>
          </p:nvSpPr>
          <p:spPr>
            <a:xfrm>
              <a:off x="1267325" y="577083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Alice</a:t>
              </a:r>
              <a:endParaRPr lang="de-CH" dirty="0"/>
            </a:p>
          </p:txBody>
        </p:sp>
        <p:pic>
          <p:nvPicPr>
            <p:cNvPr id="67" name="Picture 66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5510" y="4523876"/>
              <a:ext cx="468571" cy="1268572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1245562" y="3330650"/>
            <a:ext cx="1840831" cy="713872"/>
            <a:chOff x="5582653" y="3136233"/>
            <a:chExt cx="1840831" cy="713872"/>
          </a:xfrm>
        </p:grpSpPr>
        <p:sp>
          <p:nvSpPr>
            <p:cNvPr id="69" name="Rounded Rectangle 68"/>
            <p:cNvSpPr/>
            <p:nvPr/>
          </p:nvSpPr>
          <p:spPr>
            <a:xfrm>
              <a:off x="5582653" y="3136233"/>
              <a:ext cx="1840831" cy="713872"/>
            </a:xfrm>
            <a:prstGeom prst="roundRect">
              <a:avLst>
                <a:gd name="adj" fmla="val 35577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654842" y="3253844"/>
              <a:ext cx="397042" cy="512041"/>
            </a:xfrm>
            <a:prstGeom prst="roundRect">
              <a:avLst>
                <a:gd name="adj" fmla="val 400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113140" y="3241811"/>
              <a:ext cx="371882" cy="52407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6554298" y="3241811"/>
              <a:ext cx="371882" cy="52407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6984357" y="3236172"/>
              <a:ext cx="378969" cy="529713"/>
            </a:xfrm>
            <a:prstGeom prst="roundRect">
              <a:avLst>
                <a:gd name="adj" fmla="val 463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7037216" y="3320716"/>
              <a:ext cx="272261" cy="375940"/>
            </a:xfrm>
            <a:prstGeom prst="rect">
              <a:avLst/>
            </a:prstGeom>
          </p:spPr>
        </p:pic>
      </p:grp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0" y="277108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0" y="277108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0" y="277108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0" y="277108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0" y="277108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Content Placeholder 2"/>
          <p:cNvSpPr>
            <a:spLocks noGrp="1"/>
          </p:cNvSpPr>
          <p:nvPr>
            <p:ph sz="quarter" idx="1"/>
          </p:nvPr>
        </p:nvSpPr>
        <p:spPr>
          <a:xfrm>
            <a:off x="148589" y="4572000"/>
            <a:ext cx="4170748" cy="2125980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l">
              <a:buClr>
                <a:schemeClr val="accent6"/>
              </a:buClr>
              <a:buSzPct val="80000"/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Protocol: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sending BTC</a:t>
            </a:r>
          </a:p>
          <a:p>
            <a:pPr marL="514350" indent="-514350" algn="l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Craft a transaction.</a:t>
            </a:r>
          </a:p>
          <a:p>
            <a:pPr marL="514350" indent="-514350" algn="l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Give it to your computer.</a:t>
            </a:r>
          </a:p>
        </p:txBody>
      </p:sp>
      <p:sp>
        <p:nvSpPr>
          <p:cNvPr id="89" name="Content Placeholder 2"/>
          <p:cNvSpPr txBox="1">
            <a:spLocks/>
          </p:cNvSpPr>
          <p:nvPr/>
        </p:nvSpPr>
        <p:spPr>
          <a:xfrm>
            <a:off x="4535659" y="4572088"/>
            <a:ext cx="4448321" cy="21264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Protocol: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participating</a:t>
            </a:r>
          </a:p>
          <a:p>
            <a:pPr marL="0" indent="0">
              <a:buClr>
                <a:schemeClr val="accent6"/>
              </a:buClr>
              <a:buSzPct val="80000"/>
              <a:buNone/>
            </a:pPr>
            <a:r>
              <a:rPr lang="en-US" sz="2800" dirty="0"/>
              <a:t>On valid transactions: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Update ledger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Relay transaction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92" y="2396488"/>
            <a:ext cx="185748" cy="321964"/>
          </a:xfrm>
          <a:prstGeom prst="rect">
            <a:avLst/>
          </a:prstGeom>
        </p:spPr>
      </p:pic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0" y="277108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0" y="277108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80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0.14549 0.0895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446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0.14549 0.0895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446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0.12361 -0.1666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-833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0.12361 -0.1666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-833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0.14549 0.0895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49 0.08958 L 0.40087 0.0752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0" y="-71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61 -0.16667 L 0.29357 -0.1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83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0.12361 -0.1666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-833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49 0.08959 L 0.12327 -0.166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-1282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61 -0.16666 L 0.14566 0.0907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 animBg="1"/>
      <p:bldP spid="89" grpId="0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Spending</a:t>
            </a:r>
            <a:endParaRPr lang="de-CH" dirty="0"/>
          </a:p>
        </p:txBody>
      </p:sp>
      <p:sp>
        <p:nvSpPr>
          <p:cNvPr id="40" name="TextBox 39"/>
          <p:cNvSpPr txBox="1"/>
          <p:nvPr/>
        </p:nvSpPr>
        <p:spPr>
          <a:xfrm>
            <a:off x="110932" y="171452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kcd" panose="02000603000000000000" pitchFamily="2" charset="0"/>
              </a:rPr>
              <a:t>I can exploit this!</a:t>
            </a:r>
            <a:endParaRPr lang="de-CH" sz="2400" dirty="0">
              <a:latin typeface="xkcd" panose="02000603000000000000" pitchFamily="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540691" y="1902868"/>
            <a:ext cx="4361259" cy="2420240"/>
            <a:chOff x="2310939" y="2680586"/>
            <a:chExt cx="4361259" cy="24202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laptop"/>
            <p:cNvSpPr>
              <a:spLocks noEditPoints="1" noChangeArrowheads="1"/>
            </p:cNvSpPr>
            <p:nvPr/>
          </p:nvSpPr>
          <p:spPr bwMode="auto">
            <a:xfrm>
              <a:off x="2310939" y="3723808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laptop"/>
            <p:cNvSpPr>
              <a:spLocks noEditPoints="1" noChangeArrowheads="1"/>
            </p:cNvSpPr>
            <p:nvPr/>
          </p:nvSpPr>
          <p:spPr bwMode="auto">
            <a:xfrm>
              <a:off x="4975235" y="2752944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laptop"/>
            <p:cNvSpPr>
              <a:spLocks noEditPoints="1" noChangeArrowheads="1"/>
            </p:cNvSpPr>
            <p:nvPr/>
          </p:nvSpPr>
          <p:spPr bwMode="auto">
            <a:xfrm>
              <a:off x="3428164" y="2680586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laptop"/>
            <p:cNvSpPr>
              <a:spLocks noEditPoints="1" noChangeArrowheads="1"/>
            </p:cNvSpPr>
            <p:nvPr/>
          </p:nvSpPr>
          <p:spPr bwMode="auto">
            <a:xfrm>
              <a:off x="3636142" y="4419789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laptop"/>
            <p:cNvSpPr>
              <a:spLocks noEditPoints="1" noChangeArrowheads="1"/>
            </p:cNvSpPr>
            <p:nvPr/>
          </p:nvSpPr>
          <p:spPr bwMode="auto">
            <a:xfrm>
              <a:off x="5911339" y="4299872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4488682" y="4687265"/>
              <a:ext cx="1422657" cy="741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623307" y="3504660"/>
              <a:ext cx="432048" cy="64807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3932351" y="3433982"/>
              <a:ext cx="75068" cy="89425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4284145" y="2980700"/>
              <a:ext cx="662277" cy="1222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3147349" y="4437412"/>
              <a:ext cx="450996" cy="239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2857253" y="3221331"/>
              <a:ext cx="428271" cy="3803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285751" y="3480018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Hat</a:t>
            </a:r>
            <a:endParaRPr lang="de-CH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72" y="2145028"/>
            <a:ext cx="185748" cy="321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4" y="2304017"/>
            <a:ext cx="438211" cy="115268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469956" y="4011929"/>
            <a:ext cx="684803" cy="1088106"/>
            <a:chOff x="1195136" y="5052059"/>
            <a:chExt cx="684803" cy="1088106"/>
          </a:xfrm>
        </p:grpSpPr>
        <p:sp>
          <p:nvSpPr>
            <p:cNvPr id="39" name="TextBox 38"/>
            <p:cNvSpPr txBox="1"/>
            <p:nvPr/>
          </p:nvSpPr>
          <p:spPr>
            <a:xfrm>
              <a:off x="1195136" y="577083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Alice</a:t>
              </a:r>
              <a:endParaRPr lang="de-CH" dirty="0"/>
            </a:p>
          </p:txBody>
        </p:sp>
        <p:pic>
          <p:nvPicPr>
            <p:cNvPr id="44" name="Picture 4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14173" y="5052059"/>
              <a:ext cx="269031" cy="728353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8018296" y="1600200"/>
            <a:ext cx="595035" cy="1053076"/>
            <a:chOff x="8532646" y="2983230"/>
            <a:chExt cx="595035" cy="1053076"/>
          </a:xfrm>
        </p:grpSpPr>
        <p:sp>
          <p:nvSpPr>
            <p:cNvPr id="55" name="TextBox 54"/>
            <p:cNvSpPr txBox="1"/>
            <p:nvPr/>
          </p:nvSpPr>
          <p:spPr>
            <a:xfrm>
              <a:off x="8532646" y="366697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Bob</a:t>
              </a:r>
              <a:endParaRPr lang="de-CH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371" y="2983230"/>
              <a:ext cx="246269" cy="726070"/>
            </a:xfrm>
            <a:prstGeom prst="rect">
              <a:avLst/>
            </a:prstGeom>
          </p:spPr>
        </p:pic>
      </p:grp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8" y="6137911"/>
            <a:ext cx="1299600" cy="55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9" y="5582868"/>
            <a:ext cx="1298585" cy="5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60170" y="5543550"/>
            <a:ext cx="539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: Give BTC from Black Hat to Alice</a:t>
            </a:r>
            <a:endParaRPr lang="de-CH" sz="2800" dirty="0"/>
          </a:p>
        </p:txBody>
      </p:sp>
      <p:sp>
        <p:nvSpPr>
          <p:cNvPr id="59" name="TextBox 58"/>
          <p:cNvSpPr txBox="1"/>
          <p:nvPr/>
        </p:nvSpPr>
        <p:spPr>
          <a:xfrm>
            <a:off x="1375410" y="6073140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: Give BTC from Black Hat to Bob</a:t>
            </a:r>
            <a:endParaRPr lang="de-CH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48590" y="4366260"/>
            <a:ext cx="3737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Black Hat prepares </a:t>
            </a:r>
            <a:r>
              <a:rPr lang="en-US" sz="2800" i="1" dirty="0">
                <a:solidFill>
                  <a:srgbClr val="FF0000"/>
                </a:solidFill>
              </a:rPr>
              <a:t>two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transactions:</a:t>
            </a:r>
            <a:endParaRPr lang="de-CH" sz="2800" dirty="0"/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25405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80035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80035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80035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25405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25405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80035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25405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2103120" y="2356384"/>
            <a:ext cx="3120390" cy="1746986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These transactions spend previously spent bitcoins!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4446270" y="2503170"/>
            <a:ext cx="1120140" cy="12573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434840" y="3440430"/>
            <a:ext cx="1291590" cy="12573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15567" y="3034234"/>
            <a:ext cx="13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kcd" panose="02000603000000000000" pitchFamily="2" charset="0"/>
              </a:rPr>
              <a:t>Thanks!</a:t>
            </a:r>
            <a:endParaRPr lang="de-CH" sz="2400" dirty="0">
              <a:latin typeface="xkcd" panose="02000603000000000000" pitchFamily="2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47500" y="780067"/>
            <a:ext cx="13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kcd" panose="02000603000000000000" pitchFamily="2" charset="0"/>
              </a:rPr>
              <a:t>Thanks!</a:t>
            </a:r>
            <a:endParaRPr lang="de-CH" sz="2400" dirty="0">
              <a:latin typeface="xkcd" panose="02000603000000000000" pitchFamily="2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167" y="1234638"/>
            <a:ext cx="185748" cy="3219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7418" y="3452773"/>
            <a:ext cx="271443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3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14375 0.0599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14375 0.0599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98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14375 0.0599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98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25 -0.12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25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25 -0.12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25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125 -0.12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5 0.05995 L 0.39757 0.0432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1" y="-8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5 0.05996 L 0.12379 -0.14328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-1016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0.125 L 0.28871 -0.1134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57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0.125 L 0.14601 0.0831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4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4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4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4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4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" grpId="0"/>
      <p:bldP spid="59" grpId="0"/>
      <p:bldP spid="6" grpId="0"/>
      <p:bldP spid="78" grpId="0" animBg="1"/>
      <p:bldP spid="78" grpId="1" animBg="1"/>
      <p:bldP spid="65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Spending</a:t>
            </a:r>
            <a:endParaRPr lang="de-CH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99434" y="2479912"/>
            <a:ext cx="1184146" cy="3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68880" y="2468880"/>
            <a:ext cx="1405891" cy="685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sz="quarter" idx="1"/>
          </p:nvPr>
        </p:nvSpPr>
        <p:spPr>
          <a:xfrm>
            <a:off x="552795" y="3575303"/>
            <a:ext cx="8153400" cy="116814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The bad guy spends the </a:t>
            </a:r>
            <a:r>
              <a:rPr lang="en-US" sz="2800" i="1" dirty="0">
                <a:solidFill>
                  <a:srgbClr val="FF0000"/>
                </a:solidFill>
              </a:rPr>
              <a:t>same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Bitcoins with two</a:t>
            </a:r>
          </a:p>
          <a:p>
            <a:pPr algn="l"/>
            <a:r>
              <a:rPr lang="en-US" sz="2800" dirty="0"/>
              <a:t>different transactions            and           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83" y="1977390"/>
            <a:ext cx="450289" cy="1093560"/>
          </a:xfrm>
          <a:prstGeom prst="rect">
            <a:avLst/>
          </a:prstGeom>
        </p:spPr>
      </p:pic>
      <p:sp>
        <p:nvSpPr>
          <p:cNvPr id="17" name="laptop"/>
          <p:cNvSpPr>
            <a:spLocks noEditPoints="1" noChangeArrowheads="1"/>
          </p:cNvSpPr>
          <p:nvPr/>
        </p:nvSpPr>
        <p:spPr bwMode="auto">
          <a:xfrm>
            <a:off x="5856247" y="2146676"/>
            <a:ext cx="760859" cy="68103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8" name="laptop"/>
          <p:cNvSpPr>
            <a:spLocks noEditPoints="1" noChangeArrowheads="1"/>
          </p:cNvSpPr>
          <p:nvPr/>
        </p:nvSpPr>
        <p:spPr bwMode="auto">
          <a:xfrm>
            <a:off x="1683141" y="2253424"/>
            <a:ext cx="760859" cy="68103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410" y="205740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01961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552795" y="4642103"/>
            <a:ext cx="8153400" cy="312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Computers receiving transaction           will have a </a:t>
            </a:r>
            <a:r>
              <a:rPr lang="en-US" sz="2800" i="1" dirty="0">
                <a:solidFill>
                  <a:srgbClr val="FF0000"/>
                </a:solidFill>
              </a:rPr>
              <a:t>different</a:t>
            </a:r>
            <a:r>
              <a:rPr lang="en-US" sz="2800" i="1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ledger than computers receiving transaction           .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98" y="4711322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409365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747" y="4114676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486400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77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aptop"/>
          <p:cNvSpPr>
            <a:spLocks noEditPoints="1" noChangeArrowheads="1"/>
          </p:cNvSpPr>
          <p:nvPr/>
        </p:nvSpPr>
        <p:spPr bwMode="auto">
          <a:xfrm>
            <a:off x="6687576" y="3362134"/>
            <a:ext cx="760859" cy="68103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15978"/>
            <a:ext cx="8153400" cy="2827421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We need a protocol to </a:t>
            </a:r>
            <a:r>
              <a:rPr lang="en-US" sz="2800" i="1" dirty="0">
                <a:solidFill>
                  <a:srgbClr val="FF0000"/>
                </a:solidFill>
              </a:rPr>
              <a:t>agree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on a transaction.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Main idea for protocols:</a:t>
            </a:r>
          </a:p>
        </p:txBody>
      </p:sp>
      <p:sp>
        <p:nvSpPr>
          <p:cNvPr id="51" name="laptop"/>
          <p:cNvSpPr>
            <a:spLocks noEditPoints="1" noChangeArrowheads="1"/>
          </p:cNvSpPr>
          <p:nvPr/>
        </p:nvSpPr>
        <p:spPr bwMode="auto">
          <a:xfrm>
            <a:off x="7613406" y="3887914"/>
            <a:ext cx="760859" cy="68103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2" name="laptop"/>
          <p:cNvSpPr>
            <a:spLocks noEditPoints="1" noChangeArrowheads="1"/>
          </p:cNvSpPr>
          <p:nvPr/>
        </p:nvSpPr>
        <p:spPr bwMode="auto">
          <a:xfrm>
            <a:off x="6687576" y="5465254"/>
            <a:ext cx="760859" cy="68103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7" name="laptop"/>
          <p:cNvSpPr>
            <a:spLocks noEditPoints="1" noChangeArrowheads="1"/>
          </p:cNvSpPr>
          <p:nvPr/>
        </p:nvSpPr>
        <p:spPr bwMode="auto">
          <a:xfrm>
            <a:off x="7613406" y="5991034"/>
            <a:ext cx="760859" cy="68103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8" name="laptop"/>
          <p:cNvSpPr>
            <a:spLocks noEditPoints="1" noChangeArrowheads="1"/>
          </p:cNvSpPr>
          <p:nvPr/>
        </p:nvSpPr>
        <p:spPr bwMode="auto">
          <a:xfrm>
            <a:off x="7613406" y="4939474"/>
            <a:ext cx="760859" cy="68103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9" name="laptop"/>
          <p:cNvSpPr>
            <a:spLocks noEditPoints="1" noChangeArrowheads="1"/>
          </p:cNvSpPr>
          <p:nvPr/>
        </p:nvSpPr>
        <p:spPr bwMode="auto">
          <a:xfrm>
            <a:off x="6687576" y="4413694"/>
            <a:ext cx="760859" cy="68103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Protocols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576" y="5013358"/>
            <a:ext cx="497274" cy="146610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17639" y="4047298"/>
            <a:ext cx="2736304" cy="994814"/>
            <a:chOff x="827584" y="3861048"/>
            <a:chExt cx="2736304" cy="994814"/>
          </a:xfrm>
        </p:grpSpPr>
        <p:sp>
          <p:nvSpPr>
            <p:cNvPr id="54" name="TextBox 53"/>
            <p:cNvSpPr txBox="1"/>
            <p:nvPr/>
          </p:nvSpPr>
          <p:spPr>
            <a:xfrm>
              <a:off x="827584" y="3861048"/>
              <a:ext cx="2736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xkcd" panose="02000603000000000000" pitchFamily="2" charset="0"/>
                </a:rPr>
                <a:t>What transaction are you using?</a:t>
              </a:r>
              <a:endParaRPr lang="de-CH" sz="2400" dirty="0">
                <a:latin typeface="xkcd" panose="02000603000000000000" pitchFamily="2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782" y="4608177"/>
              <a:ext cx="142895" cy="247685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2411760" y="3588295"/>
            <a:ext cx="5320072" cy="2628900"/>
            <a:chOff x="2411760" y="3588295"/>
            <a:chExt cx="5320072" cy="2628900"/>
          </a:xfrm>
        </p:grpSpPr>
        <p:cxnSp>
          <p:nvCxnSpPr>
            <p:cNvPr id="69" name="Straight Arrow Connector 68"/>
            <p:cNvCxnSpPr>
              <a:endCxn id="50" idx="1"/>
            </p:cNvCxnSpPr>
            <p:nvPr/>
          </p:nvCxnSpPr>
          <p:spPr>
            <a:xfrm flipV="1">
              <a:off x="2411760" y="3588295"/>
              <a:ext cx="4394242" cy="17849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1" idx="1"/>
            </p:cNvCxnSpPr>
            <p:nvPr/>
          </p:nvCxnSpPr>
          <p:spPr>
            <a:xfrm flipV="1">
              <a:off x="2411760" y="4114075"/>
              <a:ext cx="5320072" cy="140315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59" idx="1"/>
            </p:cNvCxnSpPr>
            <p:nvPr/>
          </p:nvCxnSpPr>
          <p:spPr>
            <a:xfrm flipV="1">
              <a:off x="2411760" y="4639855"/>
              <a:ext cx="4394242" cy="102139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58" idx="1"/>
            </p:cNvCxnSpPr>
            <p:nvPr/>
          </p:nvCxnSpPr>
          <p:spPr>
            <a:xfrm flipV="1">
              <a:off x="2411760" y="5165635"/>
              <a:ext cx="5320072" cy="63963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endCxn id="52" idx="1"/>
            </p:cNvCxnSpPr>
            <p:nvPr/>
          </p:nvCxnSpPr>
          <p:spPr>
            <a:xfrm flipV="1">
              <a:off x="2411760" y="5691415"/>
              <a:ext cx="4394242" cy="25786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endCxn id="57" idx="1"/>
            </p:cNvCxnSpPr>
            <p:nvPr/>
          </p:nvCxnSpPr>
          <p:spPr>
            <a:xfrm>
              <a:off x="2411760" y="6093296"/>
              <a:ext cx="5320072" cy="12389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155476" y="6164254"/>
            <a:ext cx="900040" cy="662854"/>
            <a:chOff x="683568" y="5661248"/>
            <a:chExt cx="540000" cy="374822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805264"/>
              <a:ext cx="540000" cy="230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661248"/>
              <a:ext cx="540000" cy="23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" name="Group 92"/>
          <p:cNvGrpSpPr/>
          <p:nvPr/>
        </p:nvGrpSpPr>
        <p:grpSpPr>
          <a:xfrm>
            <a:off x="-1332656" y="6230582"/>
            <a:ext cx="900040" cy="662854"/>
            <a:chOff x="683568" y="5661248"/>
            <a:chExt cx="540000" cy="374822"/>
          </a:xfrm>
        </p:grpSpPr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805264"/>
              <a:ext cx="540000" cy="230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661248"/>
              <a:ext cx="540000" cy="23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6" name="Group 95"/>
          <p:cNvGrpSpPr/>
          <p:nvPr/>
        </p:nvGrpSpPr>
        <p:grpSpPr>
          <a:xfrm>
            <a:off x="-1332656" y="2700961"/>
            <a:ext cx="900040" cy="662854"/>
            <a:chOff x="683568" y="5661248"/>
            <a:chExt cx="540000" cy="374822"/>
          </a:xfrm>
        </p:grpSpPr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805264"/>
              <a:ext cx="540000" cy="230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661248"/>
              <a:ext cx="540000" cy="23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9" name="Group 98"/>
          <p:cNvGrpSpPr/>
          <p:nvPr/>
        </p:nvGrpSpPr>
        <p:grpSpPr>
          <a:xfrm>
            <a:off x="-1332656" y="3421041"/>
            <a:ext cx="900040" cy="662854"/>
            <a:chOff x="683568" y="5661248"/>
            <a:chExt cx="540000" cy="374822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805264"/>
              <a:ext cx="540000" cy="230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661248"/>
              <a:ext cx="540000" cy="23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" name="Group 101"/>
          <p:cNvGrpSpPr/>
          <p:nvPr/>
        </p:nvGrpSpPr>
        <p:grpSpPr>
          <a:xfrm>
            <a:off x="-1332656" y="5509273"/>
            <a:ext cx="900040" cy="662854"/>
            <a:chOff x="683568" y="5661248"/>
            <a:chExt cx="540000" cy="374822"/>
          </a:xfrm>
        </p:grpSpPr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805264"/>
              <a:ext cx="540000" cy="230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661248"/>
              <a:ext cx="540000" cy="23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5" name="Group 104"/>
          <p:cNvGrpSpPr/>
          <p:nvPr/>
        </p:nvGrpSpPr>
        <p:grpSpPr>
          <a:xfrm>
            <a:off x="-1332656" y="4789193"/>
            <a:ext cx="900040" cy="662854"/>
            <a:chOff x="683568" y="5661248"/>
            <a:chExt cx="540000" cy="374822"/>
          </a:xfrm>
        </p:grpSpPr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805264"/>
              <a:ext cx="540000" cy="230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661248"/>
              <a:ext cx="540000" cy="23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8" name="Group 107"/>
          <p:cNvGrpSpPr/>
          <p:nvPr/>
        </p:nvGrpSpPr>
        <p:grpSpPr>
          <a:xfrm>
            <a:off x="-1332656" y="4141121"/>
            <a:ext cx="900040" cy="662854"/>
            <a:chOff x="683568" y="5661248"/>
            <a:chExt cx="540000" cy="374822"/>
          </a:xfrm>
        </p:grpSpPr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805264"/>
              <a:ext cx="540000" cy="230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661248"/>
              <a:ext cx="540000" cy="23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" y="6302959"/>
            <a:ext cx="1298585" cy="5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70" y="6093296"/>
            <a:ext cx="1298585" cy="5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762" y="5589240"/>
            <a:ext cx="1299600" cy="55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70" y="5013176"/>
            <a:ext cx="1298585" cy="5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70" y="4509120"/>
            <a:ext cx="1298585" cy="5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70" y="3933056"/>
            <a:ext cx="1298585" cy="5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70" y="3284984"/>
            <a:ext cx="1298585" cy="5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017520" y="4485973"/>
            <a:ext cx="3120390" cy="1746986"/>
          </a:xfrm>
          <a:prstGeom prst="roundRect">
            <a:avLst>
              <a:gd name="adj" fmla="val 0"/>
            </a:avLst>
          </a:prstGeom>
          <a:solidFill>
            <a:srgbClr val="EDFB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Protocols work if (say) &gt; 70% of the computers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4099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25 -0.06827 L 0.94306 -0.04721 " pathEditMode="fixed" rAng="0" ptsTypes="AA">
                                      <p:cBhvr>
                                        <p:cTn id="4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32" y="10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24 0.01598 L 0.84062 -0.02615 " pathEditMode="fixed" rAng="0" ptsTypes="AA">
                                      <p:cBhvr>
                                        <p:cTn id="4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-21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25 0.10001 L 0.94306 0.00556 " pathEditMode="fixed" rAng="0" ptsTypes="AA">
                                      <p:cBhvr>
                                        <p:cTn id="4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32" y="-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25 0.17338 L 0.84063 0.02639 " pathEditMode="fixed" rAng="0" ptsTypes="AA">
                                      <p:cBhvr>
                                        <p:cTn id="4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-736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25 0.25718 L 0.93507 0.05787 " pathEditMode="fixed" rAng="0" ptsTypes="AA">
                                      <p:cBhvr>
                                        <p:cTn id="5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3" y="-997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24 0.34143 L 0.84062 0.07893 " pathEditMode="fixed" rAng="0" ptsTypes="AA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-1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04 -0.01945 L -0.80087 -0.04051 " pathEditMode="fixed" rAng="0" ptsTypes="AA">
                                      <p:cBhvr>
                                        <p:cTn id="6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50" y="-106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847 0.00162 L -0.80087 0.26412 " pathEditMode="fixed" rAng="0" ptsTypes="AA">
                                      <p:cBhvr>
                                        <p:cTn id="7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8" y="1312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403 -0.0088 L -0.80087 0.19051 " pathEditMode="fixed" rAng="0" ptsTypes="AA">
                                      <p:cBhvr>
                                        <p:cTn id="7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51" y="995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847 -0.01945 L -0.80087 0.12754 " pathEditMode="fixed" rAng="0" ptsTypes="AA">
                                      <p:cBhvr>
                                        <p:cTn id="7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8" y="733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04 -0.01945 L -0.80087 0.075 " pathEditMode="fixed" rAng="0" ptsTypes="AA">
                                      <p:cBhvr>
                                        <p:cTn id="7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50" y="472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847 -0.0301 L -0.80087 0.01203 " pathEditMode="fixed" rAng="0" ptsTypes="AA">
                                      <p:cBhvr>
                                        <p:cTn id="7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8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" grpId="0" build="p"/>
      <p:bldP spid="51" grpId="0" animBg="1"/>
      <p:bldP spid="52" grpId="0" animBg="1"/>
      <p:bldP spid="57" grpId="0" animBg="1"/>
      <p:bldP spid="58" grpId="0" animBg="1"/>
      <p:bldP spid="59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solution does not help us!</a:t>
            </a:r>
            <a:endParaRPr lang="de-CH" dirty="0"/>
          </a:p>
        </p:txBody>
      </p:sp>
      <p:sp>
        <p:nvSpPr>
          <p:cNvPr id="3" name="TextBox 2"/>
          <p:cNvSpPr txBox="1"/>
          <p:nvPr/>
        </p:nvSpPr>
        <p:spPr>
          <a:xfrm>
            <a:off x="617220" y="184023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Design goal:</a:t>
            </a:r>
            <a:endParaRPr lang="de-CH" sz="2800" dirty="0">
              <a:solidFill>
                <a:srgbClr val="FF000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131840" y="1848941"/>
            <a:ext cx="511602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i="1" dirty="0">
                <a:solidFill>
                  <a:srgbClr val="FF0000"/>
                </a:solidFill>
              </a:rPr>
              <a:t>Everyone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can participate.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9552" y="3429000"/>
            <a:ext cx="4032448" cy="2088790"/>
            <a:chOff x="1403648" y="3573016"/>
            <a:chExt cx="4032448" cy="2088790"/>
          </a:xfrm>
        </p:grpSpPr>
        <p:sp>
          <p:nvSpPr>
            <p:cNvPr id="10" name="TextBox 9"/>
            <p:cNvSpPr txBox="1"/>
            <p:nvPr/>
          </p:nvSpPr>
          <p:spPr>
            <a:xfrm>
              <a:off x="1403648" y="3573016"/>
              <a:ext cx="40324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xkcd" panose="02000603000000000000" pitchFamily="2" charset="0"/>
                </a:rPr>
                <a:t>I will gladly participate…</a:t>
              </a:r>
            </a:p>
            <a:p>
              <a:r>
                <a:rPr lang="en-US" sz="2400" dirty="0">
                  <a:latin typeface="xkcd" panose="02000603000000000000" pitchFamily="2" charset="0"/>
                </a:rPr>
                <a:t>With 1 000 virtual machines! 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4509120"/>
              <a:ext cx="438211" cy="115268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8" y="4293096"/>
              <a:ext cx="142895" cy="247685"/>
            </a:xfrm>
            <a:prstGeom prst="rect">
              <a:avLst/>
            </a:prstGeom>
          </p:spPr>
        </p:pic>
      </p:grpSp>
      <p:sp>
        <p:nvSpPr>
          <p:cNvPr id="17" name="Content Placeholder 2"/>
          <p:cNvSpPr>
            <a:spLocks noGrp="1"/>
          </p:cNvSpPr>
          <p:nvPr>
            <p:ph sz="quarter" idx="1"/>
          </p:nvPr>
        </p:nvSpPr>
        <p:spPr>
          <a:xfrm>
            <a:off x="4724400" y="2780928"/>
            <a:ext cx="4240088" cy="386104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/>
              <a:t>By running a special program, a bad guy controls many virtual computers.</a:t>
            </a:r>
          </a:p>
          <a:p>
            <a:pPr marL="0" indent="0" algn="l">
              <a:buNone/>
            </a:pPr>
            <a:endParaRPr lang="en-US" sz="2800" dirty="0"/>
          </a:p>
          <a:p>
            <a:pPr marL="0" indent="0" algn="l">
              <a:buNone/>
            </a:pPr>
            <a:r>
              <a:rPr lang="en-US" sz="2800" dirty="0"/>
              <a:t>Like this, he can make different participants believe different things.</a:t>
            </a:r>
          </a:p>
        </p:txBody>
      </p:sp>
    </p:spTree>
    <p:extLst>
      <p:ext uri="{BB962C8B-B14F-4D97-AF65-F5344CB8AC3E}">
        <p14:creationId xmlns:p14="http://schemas.microsoft.com/office/powerpoint/2010/main" val="240390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solution does not help us!</a:t>
            </a:r>
            <a:endParaRPr lang="de-CH" dirty="0"/>
          </a:p>
        </p:txBody>
      </p:sp>
      <p:sp>
        <p:nvSpPr>
          <p:cNvPr id="3" name="TextBox 2"/>
          <p:cNvSpPr txBox="1"/>
          <p:nvPr/>
        </p:nvSpPr>
        <p:spPr>
          <a:xfrm>
            <a:off x="617220" y="184023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Design goal:</a:t>
            </a:r>
            <a:endParaRPr lang="de-CH" sz="2800" dirty="0">
              <a:solidFill>
                <a:srgbClr val="FF000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131840" y="1848941"/>
            <a:ext cx="511602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i="1" dirty="0">
                <a:solidFill>
                  <a:srgbClr val="FF0000"/>
                </a:solidFill>
              </a:rPr>
              <a:t>Everyone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can participate.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9552" y="3429000"/>
            <a:ext cx="4032448" cy="2088790"/>
            <a:chOff x="1403648" y="3573016"/>
            <a:chExt cx="4032448" cy="2088790"/>
          </a:xfrm>
        </p:grpSpPr>
        <p:sp>
          <p:nvSpPr>
            <p:cNvPr id="10" name="TextBox 9"/>
            <p:cNvSpPr txBox="1"/>
            <p:nvPr/>
          </p:nvSpPr>
          <p:spPr>
            <a:xfrm>
              <a:off x="1403648" y="3573016"/>
              <a:ext cx="40324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xkcd" panose="02000603000000000000" pitchFamily="2" charset="0"/>
                </a:rPr>
                <a:t>I will gladly participate…</a:t>
              </a:r>
            </a:p>
            <a:p>
              <a:r>
                <a:rPr lang="en-US" sz="2400" dirty="0">
                  <a:latin typeface="xkcd" panose="02000603000000000000" pitchFamily="2" charset="0"/>
                </a:rPr>
                <a:t>With 1 000 virtual machines! 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4509120"/>
              <a:ext cx="438211" cy="115268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8" y="4293096"/>
              <a:ext cx="142895" cy="247685"/>
            </a:xfrm>
            <a:prstGeom prst="rect">
              <a:avLst/>
            </a:prstGeom>
          </p:spPr>
        </p:pic>
      </p:grpSp>
      <p:sp>
        <p:nvSpPr>
          <p:cNvPr id="17" name="Content Placeholder 2"/>
          <p:cNvSpPr>
            <a:spLocks noGrp="1"/>
          </p:cNvSpPr>
          <p:nvPr>
            <p:ph sz="quarter" idx="1"/>
          </p:nvPr>
        </p:nvSpPr>
        <p:spPr>
          <a:xfrm>
            <a:off x="4724400" y="2780928"/>
            <a:ext cx="4240088" cy="386104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800" dirty="0"/>
          </a:p>
          <a:p>
            <a:pPr marL="0" indent="0" algn="l">
              <a:buNone/>
            </a:pPr>
            <a:endParaRPr lang="en-US" sz="2800" dirty="0"/>
          </a:p>
          <a:p>
            <a:pPr marL="0" indent="0" algn="l">
              <a:buNone/>
            </a:pPr>
            <a:endParaRPr lang="en-US" sz="2800" dirty="0"/>
          </a:p>
          <a:p>
            <a:pPr marL="0" indent="0" algn="l">
              <a:buNone/>
            </a:pPr>
            <a:r>
              <a:rPr lang="en-US" sz="2800" dirty="0"/>
              <a:t>Solution:</a:t>
            </a:r>
          </a:p>
          <a:p>
            <a:pPr marL="0" indent="0" algn="l">
              <a:buNone/>
            </a:pPr>
            <a:endParaRPr lang="en-US" sz="2800" dirty="0"/>
          </a:p>
          <a:p>
            <a:pPr marL="0" indent="0" algn="l">
              <a:buNone/>
            </a:pPr>
            <a:r>
              <a:rPr lang="en-US" sz="2800" dirty="0"/>
              <a:t>Require participants to expend real resources</a:t>
            </a:r>
          </a:p>
          <a:p>
            <a:pPr marL="0" indent="0" algn="l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3435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27952" y="3922005"/>
            <a:ext cx="6709272" cy="51779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2020887" y="3909392"/>
            <a:ext cx="7123113" cy="1073426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Step 1:</a:t>
            </a:r>
            <a:r>
              <a:rPr lang="en-US" dirty="0"/>
              <a:t> How does the protocol look like?</a:t>
            </a:r>
            <a:endParaRPr lang="de-CH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020887" y="5045766"/>
            <a:ext cx="7123113" cy="1073426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/>
              <a:t>What happens if people cheat?</a:t>
            </a:r>
            <a:endParaRPr lang="de-CH" dirty="0"/>
          </a:p>
        </p:txBody>
      </p:sp>
      <p:sp>
        <p:nvSpPr>
          <p:cNvPr id="3" name="TextBox 2"/>
          <p:cNvSpPr txBox="1"/>
          <p:nvPr/>
        </p:nvSpPr>
        <p:spPr>
          <a:xfrm>
            <a:off x="1219199" y="228600"/>
            <a:ext cx="6638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</a:rPr>
              <a:t>Bitcoin’s consensus protocol</a:t>
            </a:r>
          </a:p>
        </p:txBody>
      </p:sp>
    </p:spTree>
    <p:extLst>
      <p:ext uri="{BB962C8B-B14F-4D97-AF65-F5344CB8AC3E}">
        <p14:creationId xmlns:p14="http://schemas.microsoft.com/office/powerpoint/2010/main" val="375607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2413" cy="1295400"/>
          </a:xfrm>
          <a:ln/>
        </p:spPr>
        <p:txBody>
          <a:bodyPr/>
          <a:lstStyle/>
          <a:p>
            <a:pPr>
              <a:lnSpc>
                <a:spcPct val="94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/>
              <a:t>Outline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9142413" cy="4876800"/>
          </a:xfrm>
          <a:ln/>
        </p:spPr>
        <p:txBody>
          <a:bodyPr/>
          <a:lstStyle/>
          <a:p>
            <a:pPr marL="800100" lvl="1" indent="-342900">
              <a:buClr>
                <a:schemeClr val="tx1"/>
              </a:buClr>
              <a:buSzPct val="60000"/>
              <a:buNone/>
            </a:pPr>
            <a:r>
              <a:rPr lang="en-US" dirty="0"/>
              <a:t>Case studies</a:t>
            </a:r>
            <a:endParaRPr lang="en-US" sz="2400" dirty="0"/>
          </a:p>
          <a:p>
            <a:pPr marL="1200150" lvl="1" indent="-342900">
              <a:buClr>
                <a:schemeClr val="tx1"/>
              </a:buClr>
              <a:buSzPct val="60000"/>
              <a:buFont typeface="StarSymbol" charset="0"/>
              <a:buBlip>
                <a:blip r:embed="rId3"/>
              </a:buBlip>
            </a:pPr>
            <a:r>
              <a:rPr lang="en-US" sz="2400" dirty="0" err="1"/>
              <a:t>Bitcoin</a:t>
            </a:r>
            <a:r>
              <a:rPr lang="en-US" sz="2400" dirty="0"/>
              <a:t> and </a:t>
            </a:r>
            <a:r>
              <a:rPr lang="en-US" sz="2400" dirty="0" err="1"/>
              <a:t>blockchains</a:t>
            </a:r>
            <a:endParaRPr lang="en-US" sz="2400" dirty="0"/>
          </a:p>
          <a:p>
            <a:pPr marL="1200150" lvl="1" indent="-342900">
              <a:buClr>
                <a:schemeClr val="tx1"/>
              </a:buClr>
              <a:buSzPct val="60000"/>
              <a:buFont typeface="StarSymbol" charset="0"/>
              <a:buBlip>
                <a:blip r:embed="rId3"/>
              </a:buBlip>
            </a:pPr>
            <a:r>
              <a:rPr lang="en-US" sz="2400" dirty="0"/>
              <a:t>CRDTs</a:t>
            </a:r>
            <a:endParaRPr lang="en-GB" dirty="0"/>
          </a:p>
          <a:p>
            <a:pPr marL="800100" indent="-342900" algn="l">
              <a:buSzPct val="60000"/>
              <a:tabLst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400" dirty="0"/>
          </a:p>
          <a:p>
            <a:pPr marL="1085850" lvl="1" indent="-342900">
              <a:buSzPct val="60000"/>
              <a:buNone/>
              <a:tabLst>
                <a:tab pos="446088" algn="l"/>
                <a:tab pos="520700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3"/>
              <p:cNvSpPr txBox="1">
                <a:spLocks/>
              </p:cNvSpPr>
              <p:nvPr/>
            </p:nvSpPr>
            <p:spPr>
              <a:xfrm>
                <a:off x="323528" y="1988840"/>
                <a:ext cx="5616624" cy="2232248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FF0000"/>
                  </a:buClr>
                  <a:buSzPct val="100000"/>
                  <a:buNone/>
                </a:pPr>
                <a:r>
                  <a:rPr lang="en-US" sz="2800" dirty="0"/>
                  <a:t>A block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sz="2800" dirty="0"/>
                  <a:t> contains</a:t>
                </a:r>
              </a:p>
              <a:p>
                <a:pPr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1"/>
                      <m:t>Hash</m:t>
                    </m:r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latin typeface="Cambria Math"/>
                      </a:rPr>
                      <m:t>𝐵</m:t>
                    </m:r>
                    <m:r>
                      <a:rPr lang="en-US" sz="2800" b="0" i="1" smtClean="0">
                        <a:latin typeface="Cambria Math"/>
                      </a:rPr>
                      <m:t>′)</m:t>
                    </m:r>
                  </m:oMath>
                </a14:m>
                <a:r>
                  <a:rPr lang="en-US" sz="2800" dirty="0"/>
                  <a:t> for another block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𝐵</m:t>
                    </m:r>
                    <m:r>
                      <a:rPr lang="en-US" sz="28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sz="2800" dirty="0"/>
                  <a:t>,</a:t>
                </a:r>
              </a:p>
              <a:p>
                <a:pPr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a list of transactions, </a:t>
                </a:r>
              </a:p>
              <a:p>
                <a:pPr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and an arbitrary number “nonce”.</a:t>
                </a:r>
              </a:p>
              <a:p>
                <a:pPr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2800" dirty="0"/>
              </a:p>
            </p:txBody>
          </p:sp>
        </mc:Choice>
        <mc:Fallback xmlns="">
          <p:sp>
            <p:nvSpPr>
              <p:cNvPr id="24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988840"/>
                <a:ext cx="5616624" cy="2232248"/>
              </a:xfrm>
              <a:prstGeom prst="rect">
                <a:avLst/>
              </a:prstGeom>
              <a:blipFill rotWithShape="1">
                <a:blip r:embed="rId2"/>
                <a:stretch>
                  <a:fillRect l="-2172" t="-2459" b="-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3"/>
              <p:cNvSpPr txBox="1">
                <a:spLocks/>
              </p:cNvSpPr>
              <p:nvPr/>
            </p:nvSpPr>
            <p:spPr>
              <a:xfrm>
                <a:off x="251520" y="4725144"/>
                <a:ext cx="4103310" cy="1584176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Block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valid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/>
                  <a:t>if the first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  <m:r>
                      <a:rPr lang="en-US" sz="2800" b="0" i="0" smtClean="0">
                        <a:latin typeface="Cambria Math"/>
                      </a:rPr>
                      <m:t>=5</m:t>
                    </m:r>
                  </m:oMath>
                </a14:m>
                <a:r>
                  <a:rPr lang="en-US" sz="2800" dirty="0"/>
                  <a:t> digits of the hash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sz="2800" dirty="0"/>
                  <a:t> are all zero.</a:t>
                </a:r>
              </a:p>
            </p:txBody>
          </p:sp>
        </mc:Choice>
        <mc:Fallback xmlns="">
          <p:sp>
            <p:nvSpPr>
              <p:cNvPr id="2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25144"/>
                <a:ext cx="4103310" cy="1584176"/>
              </a:xfrm>
              <a:prstGeom prst="rect">
                <a:avLst/>
              </a:prstGeom>
              <a:blipFill rotWithShape="1">
                <a:blip r:embed="rId3"/>
                <a:stretch>
                  <a:fillRect l="-2972" t="-3462" r="-2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/>
          <p:cNvSpPr/>
          <p:nvPr/>
        </p:nvSpPr>
        <p:spPr>
          <a:xfrm>
            <a:off x="6084168" y="1628800"/>
            <a:ext cx="2592288" cy="31683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372200" y="4221088"/>
            <a:ext cx="2016224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8046465385222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372200" y="1916832"/>
            <a:ext cx="2016224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0000031105830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72200" y="6040667"/>
            <a:ext cx="2016224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0000077326777</a:t>
            </a:r>
            <a:endParaRPr lang="de-CH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324083" y="2132857"/>
            <a:ext cx="904101" cy="69738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3356992"/>
            <a:ext cx="2232248" cy="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638800" y="3889821"/>
            <a:ext cx="517376" cy="475283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733800" y="5638800"/>
            <a:ext cx="2509684" cy="417871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Rectangle 15"/>
          <p:cNvSpPr/>
          <p:nvPr/>
        </p:nvSpPr>
        <p:spPr>
          <a:xfrm>
            <a:off x="6994242" y="4820187"/>
            <a:ext cx="772140" cy="1179871"/>
          </a:xfrm>
          <a:custGeom>
            <a:avLst/>
            <a:gdLst/>
            <a:ahLst/>
            <a:cxnLst/>
            <a:rect l="l" t="t" r="r" b="b"/>
            <a:pathLst>
              <a:path w="772140" h="1179871">
                <a:moveTo>
                  <a:pt x="263167" y="0"/>
                </a:moveTo>
                <a:lnTo>
                  <a:pt x="508974" y="0"/>
                </a:lnTo>
                <a:lnTo>
                  <a:pt x="508974" y="292587"/>
                </a:lnTo>
                <a:lnTo>
                  <a:pt x="772140" y="292587"/>
                </a:lnTo>
                <a:lnTo>
                  <a:pt x="772140" y="794032"/>
                </a:lnTo>
                <a:lnTo>
                  <a:pt x="508974" y="794032"/>
                </a:lnTo>
                <a:lnTo>
                  <a:pt x="508974" y="934065"/>
                </a:lnTo>
                <a:lnTo>
                  <a:pt x="631877" y="934065"/>
                </a:lnTo>
                <a:lnTo>
                  <a:pt x="386071" y="1179871"/>
                </a:lnTo>
                <a:lnTo>
                  <a:pt x="140264" y="934065"/>
                </a:lnTo>
                <a:lnTo>
                  <a:pt x="263167" y="934065"/>
                </a:lnTo>
                <a:lnTo>
                  <a:pt x="263167" y="794032"/>
                </a:lnTo>
                <a:lnTo>
                  <a:pt x="0" y="794032"/>
                </a:lnTo>
                <a:lnTo>
                  <a:pt x="0" y="292587"/>
                </a:lnTo>
                <a:lnTo>
                  <a:pt x="263167" y="2925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RH</a:t>
            </a:r>
            <a:endParaRPr lang="de-CH" sz="18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348388" y="2530056"/>
            <a:ext cx="2063849" cy="1509856"/>
            <a:chOff x="6367436" y="2470150"/>
            <a:chExt cx="2063849" cy="1509856"/>
          </a:xfrm>
        </p:grpSpPr>
        <p:grpSp>
          <p:nvGrpSpPr>
            <p:cNvPr id="66" name="Group 65"/>
            <p:cNvGrpSpPr/>
            <p:nvPr/>
          </p:nvGrpSpPr>
          <p:grpSpPr>
            <a:xfrm>
              <a:off x="6367436" y="2470150"/>
              <a:ext cx="2063849" cy="300181"/>
              <a:chOff x="6353149" y="2427288"/>
              <a:chExt cx="2063849" cy="300181"/>
            </a:xfrm>
          </p:grpSpPr>
          <p:pic>
            <p:nvPicPr>
              <p:cNvPr id="6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3149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468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391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0" name="Group 69"/>
            <p:cNvGrpSpPr/>
            <p:nvPr/>
          </p:nvGrpSpPr>
          <p:grpSpPr>
            <a:xfrm>
              <a:off x="6367436" y="2772569"/>
              <a:ext cx="2063849" cy="300181"/>
              <a:chOff x="6353149" y="2427288"/>
              <a:chExt cx="2063849" cy="300181"/>
            </a:xfrm>
          </p:grpSpPr>
          <p:pic>
            <p:nvPicPr>
              <p:cNvPr id="7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3149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468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391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6367436" y="3074988"/>
              <a:ext cx="2063849" cy="300181"/>
              <a:chOff x="6353149" y="2427288"/>
              <a:chExt cx="2063849" cy="300181"/>
            </a:xfrm>
          </p:grpSpPr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3149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468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391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6367436" y="3679825"/>
              <a:ext cx="2063849" cy="300181"/>
              <a:chOff x="6353149" y="2427288"/>
              <a:chExt cx="2063849" cy="300181"/>
            </a:xfrm>
          </p:grpSpPr>
          <p:pic>
            <p:nvPicPr>
              <p:cNvPr id="7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3149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468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391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6367436" y="3377407"/>
              <a:ext cx="2063849" cy="300181"/>
              <a:chOff x="6353149" y="2427288"/>
              <a:chExt cx="2063849" cy="300181"/>
            </a:xfrm>
          </p:grpSpPr>
          <p:pic>
            <p:nvPicPr>
              <p:cNvPr id="83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3149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468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3918" y="2427288"/>
                <a:ext cx="702310" cy="300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671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7" grpId="0" build="p"/>
      <p:bldP spid="26" grpId="0" animBg="1"/>
      <p:bldP spid="29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Placeholder 3"/>
              <p:cNvSpPr txBox="1">
                <a:spLocks/>
              </p:cNvSpPr>
              <p:nvPr/>
            </p:nvSpPr>
            <p:spPr>
              <a:xfrm>
                <a:off x="0" y="5024669"/>
                <a:ext cx="4103310" cy="1584176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Block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valid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/>
                  <a:t>if the first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  <m:r>
                      <a:rPr lang="en-US" sz="2800" b="0" i="0" smtClean="0">
                        <a:latin typeface="Cambria Math"/>
                      </a:rPr>
                      <m:t>=5</m:t>
                    </m:r>
                  </m:oMath>
                </a14:m>
                <a:r>
                  <a:rPr lang="en-US" sz="2800" dirty="0"/>
                  <a:t> digits of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1"/>
                      <m:t>H</m:t>
                    </m:r>
                    <m:r>
                      <m:rPr>
                        <m:nor/>
                      </m:rPr>
                      <a:rPr lang="en-US" sz="2800" b="0" i="1" smtClean="0"/>
                      <m:t>ash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800" dirty="0"/>
                  <a:t> are all zero.</a:t>
                </a:r>
              </a:p>
            </p:txBody>
          </p:sp>
        </mc:Choice>
        <mc:Fallback xmlns="">
          <p:sp>
            <p:nvSpPr>
              <p:cNvPr id="3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4669"/>
                <a:ext cx="4103310" cy="1584176"/>
              </a:xfrm>
              <a:prstGeom prst="rect">
                <a:avLst/>
              </a:prstGeom>
              <a:blipFill rotWithShape="1">
                <a:blip r:embed="rId2"/>
                <a:stretch>
                  <a:fillRect l="-2972" t="-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Placeholder 3"/>
              <p:cNvSpPr txBox="1">
                <a:spLocks/>
              </p:cNvSpPr>
              <p:nvPr/>
            </p:nvSpPr>
            <p:spPr>
              <a:xfrm>
                <a:off x="4126230" y="1678902"/>
                <a:ext cx="5017769" cy="4950498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To </a:t>
                </a:r>
                <a:r>
                  <a:rPr lang="en-US" sz="2800" dirty="0">
                    <a:solidFill>
                      <a:srgbClr val="FF0000"/>
                    </a:solidFill>
                  </a:rPr>
                  <a:t>find </a:t>
                </a:r>
                <a:r>
                  <a:rPr lang="en-US" sz="2800" dirty="0"/>
                  <a:t>a valid block, we try different values for this string (“nonce”).</a:t>
                </a:r>
              </a:p>
              <a:p>
                <a:pPr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On average, after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=100000</m:t>
                    </m:r>
                  </m:oMath>
                </a14:m>
                <a:r>
                  <a:rPr lang="en-US" sz="2800" dirty="0"/>
                  <a:t> tries, we find a valid block.</a:t>
                </a:r>
              </a:p>
              <a:p>
                <a:pPr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Bitcoin chooses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sz="2800" dirty="0"/>
                  <a:t> on the fly such that this takes about 10 minutes.</a:t>
                </a:r>
              </a:p>
            </p:txBody>
          </p:sp>
        </mc:Choice>
        <mc:Fallback xmlns="">
          <p:sp>
            <p:nvSpPr>
              <p:cNvPr id="42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230" y="1678902"/>
                <a:ext cx="5017769" cy="4950498"/>
              </a:xfrm>
              <a:prstGeom prst="rect">
                <a:avLst/>
              </a:prstGeom>
              <a:blipFill rotWithShape="1">
                <a:blip r:embed="rId3"/>
                <a:stretch>
                  <a:fillRect l="-2187" t="-1107" r="-4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54480"/>
            <a:ext cx="3065203" cy="357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 flipH="1">
            <a:off x="2708910" y="2503170"/>
            <a:ext cx="1725930" cy="12573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1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  <a:endParaRPr lang="de-CH" dirty="0"/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369748" y="1542468"/>
            <a:ext cx="4774252" cy="1044321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If we have a block, we can construct a “next block”: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Placeholder 3"/>
              <p:cNvSpPr txBox="1">
                <a:spLocks/>
              </p:cNvSpPr>
              <p:nvPr/>
            </p:nvSpPr>
            <p:spPr>
              <a:xfrm>
                <a:off x="4369748" y="2628920"/>
                <a:ext cx="4774252" cy="152017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Take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1" dirty="0"/>
                      <m:t>H</m:t>
                    </m:r>
                    <m:r>
                      <m:rPr>
                        <m:nor/>
                      </m:rPr>
                      <a:rPr lang="en-US" sz="2800" b="0" i="1" dirty="0" smtClean="0"/>
                      <m:t>ash</m:t>
                    </m:r>
                    <m:r>
                      <a:rPr lang="en-US" sz="2800" b="0" i="1" smtClean="0"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latin typeface="Cambria Math"/>
                      </a:rPr>
                      <m:t>𝐵</m:t>
                    </m:r>
                    <m:r>
                      <a:rPr lang="en-US" sz="2800" b="0" i="1" smtClean="0">
                        <a:latin typeface="Cambria Math"/>
                      </a:rPr>
                      <m:t>′)</m:t>
                    </m:r>
                  </m:oMath>
                </a14:m>
                <a:r>
                  <a:rPr lang="en-US" sz="2800" dirty="0"/>
                  <a:t> from the previous block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𝐵</m:t>
                    </m:r>
                    <m:r>
                      <a:rPr lang="en-US" sz="28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sz="2800" dirty="0"/>
                  <a:t>. Add transactions.</a:t>
                </a:r>
              </a:p>
            </p:txBody>
          </p:sp>
        </mc:Choice>
        <mc:Fallback xmlns="">
          <p:sp>
            <p:nvSpPr>
              <p:cNvPr id="49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48" y="2628920"/>
                <a:ext cx="4774252" cy="1520170"/>
              </a:xfrm>
              <a:prstGeom prst="rect">
                <a:avLst/>
              </a:prstGeom>
              <a:blipFill rotWithShape="1">
                <a:blip r:embed="rId3"/>
                <a:stretch>
                  <a:fillRect l="-2682" t="-3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Placeholder 3"/>
              <p:cNvSpPr txBox="1">
                <a:spLocks/>
              </p:cNvSpPr>
              <p:nvPr/>
            </p:nvSpPr>
            <p:spPr>
              <a:xfrm>
                <a:off x="4369748" y="4191221"/>
                <a:ext cx="4774252" cy="152017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Try different values for this string until the hash starts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sz="2800" dirty="0"/>
                  <a:t> zeros.</a:t>
                </a:r>
              </a:p>
            </p:txBody>
          </p:sp>
        </mc:Choice>
        <mc:Fallback xmlns="">
          <p:sp>
            <p:nvSpPr>
              <p:cNvPr id="51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48" y="4191221"/>
                <a:ext cx="4774252" cy="1520170"/>
              </a:xfrm>
              <a:prstGeom prst="rect">
                <a:avLst/>
              </a:prstGeom>
              <a:blipFill rotWithShape="1">
                <a:blip r:embed="rId4"/>
                <a:stretch>
                  <a:fillRect l="-2682" t="-3614" r="-1916" b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484094" y="3868755"/>
            <a:ext cx="2252546" cy="2017030"/>
            <a:chOff x="1484094" y="3868755"/>
            <a:chExt cx="2252546" cy="2017030"/>
          </a:xfrm>
        </p:grpSpPr>
        <p:grpSp>
          <p:nvGrpSpPr>
            <p:cNvPr id="46" name="Group 45"/>
            <p:cNvGrpSpPr/>
            <p:nvPr/>
          </p:nvGrpSpPr>
          <p:grpSpPr>
            <a:xfrm>
              <a:off x="1484094" y="3868755"/>
              <a:ext cx="1280160" cy="507831"/>
              <a:chOff x="1520190" y="2846070"/>
              <a:chExt cx="1280160" cy="507831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1520190" y="3280410"/>
                <a:ext cx="12801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748790" y="2846070"/>
                    <a:ext cx="538930" cy="5078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700" i="1" dirty="0" smtClean="0">
                              <a:latin typeface="Cambria Math"/>
                            </a:rPr>
                            <m:t>=</m:t>
                          </m:r>
                        </m:oMath>
                      </m:oMathPara>
                    </a14:m>
                    <a:endParaRPr lang="de-CH" sz="2700" dirty="0"/>
                  </a:p>
                </p:txBody>
              </p:sp>
            </mc:Choice>
            <mc:Fallback xmlns="">
              <p:sp>
                <p:nvSpPr>
                  <p:cNvPr id="3072" name="TextBox 30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8790" y="2846070"/>
                    <a:ext cx="538930" cy="50783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640" y="3924384"/>
              <a:ext cx="1620000" cy="196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4" y="1467853"/>
            <a:ext cx="1620000" cy="2996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2" name="Straight Arrow Connector 51"/>
          <p:cNvCxnSpPr>
            <a:stCxn id="51" idx="1"/>
          </p:cNvCxnSpPr>
          <p:nvPr/>
        </p:nvCxnSpPr>
        <p:spPr>
          <a:xfrm flipH="1">
            <a:off x="3398530" y="4951306"/>
            <a:ext cx="971218" cy="67237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92" y="3356811"/>
            <a:ext cx="542302" cy="78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5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  <a:endParaRPr lang="de-CH" dirty="0"/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369748" y="1542468"/>
            <a:ext cx="4774252" cy="1044321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If we have a block, we can build a “next block”: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Placeholder 3"/>
              <p:cNvSpPr txBox="1">
                <a:spLocks/>
              </p:cNvSpPr>
              <p:nvPr/>
            </p:nvSpPr>
            <p:spPr>
              <a:xfrm>
                <a:off x="4369748" y="2628920"/>
                <a:ext cx="4774252" cy="152017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Take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1"/>
                      <m:t>Hash</m:t>
                    </m:r>
                    <m:r>
                      <a:rPr lang="en-US" sz="2800" b="0" i="1" smtClean="0"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latin typeface="Cambria Math"/>
                      </a:rPr>
                      <m:t>𝐵</m:t>
                    </m:r>
                    <m:r>
                      <a:rPr lang="en-US" sz="2800" b="0" i="1" smtClean="0">
                        <a:latin typeface="Cambria Math"/>
                      </a:rPr>
                      <m:t>′)</m:t>
                    </m:r>
                  </m:oMath>
                </a14:m>
                <a:r>
                  <a:rPr lang="en-US" sz="2800" dirty="0"/>
                  <a:t> from the previous block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𝐵</m:t>
                    </m:r>
                    <m:r>
                      <a:rPr lang="en-US" sz="28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sz="2800" dirty="0"/>
                  <a:t>. Add transactions.</a:t>
                </a:r>
              </a:p>
            </p:txBody>
          </p:sp>
        </mc:Choice>
        <mc:Fallback xmlns="">
          <p:sp>
            <p:nvSpPr>
              <p:cNvPr id="49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48" y="2628920"/>
                <a:ext cx="4774252" cy="1520170"/>
              </a:xfrm>
              <a:prstGeom prst="rect">
                <a:avLst/>
              </a:prstGeom>
              <a:blipFill rotWithShape="1">
                <a:blip r:embed="rId3"/>
                <a:stretch>
                  <a:fillRect l="-2682" t="-3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Placeholder 3"/>
              <p:cNvSpPr txBox="1">
                <a:spLocks/>
              </p:cNvSpPr>
              <p:nvPr/>
            </p:nvSpPr>
            <p:spPr>
              <a:xfrm>
                <a:off x="4369748" y="4191221"/>
                <a:ext cx="4774252" cy="152017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Try different values for this string until the hash starts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sz="2800" dirty="0"/>
                  <a:t> zeros.</a:t>
                </a:r>
              </a:p>
            </p:txBody>
          </p:sp>
        </mc:Choice>
        <mc:Fallback xmlns="">
          <p:sp>
            <p:nvSpPr>
              <p:cNvPr id="51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48" y="4191221"/>
                <a:ext cx="4774252" cy="1520170"/>
              </a:xfrm>
              <a:prstGeom prst="rect">
                <a:avLst/>
              </a:prstGeom>
              <a:blipFill rotWithShape="1">
                <a:blip r:embed="rId4"/>
                <a:stretch>
                  <a:fillRect l="-2682" t="-3614" r="-1916" b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3"/>
              <p:cNvSpPr txBox="1">
                <a:spLocks/>
              </p:cNvSpPr>
              <p:nvPr/>
            </p:nvSpPr>
            <p:spPr>
              <a:xfrm>
                <a:off x="4369748" y="5753521"/>
                <a:ext cx="4740442" cy="1104479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Bitcoin chooses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sz="2800" dirty="0"/>
                  <a:t> such that this takes ~10 minutes.</a:t>
                </a:r>
              </a:p>
            </p:txBody>
          </p:sp>
        </mc:Choice>
        <mc:Fallback xmlns="">
          <p:sp>
            <p:nvSpPr>
              <p:cNvPr id="25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48" y="5753521"/>
                <a:ext cx="4740442" cy="1104479"/>
              </a:xfrm>
              <a:prstGeom prst="rect">
                <a:avLst/>
              </a:prstGeom>
              <a:blipFill rotWithShape="1">
                <a:blip r:embed="rId5"/>
                <a:stretch>
                  <a:fillRect l="-2703" t="-4972" b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484094" y="3868755"/>
            <a:ext cx="2252546" cy="2017030"/>
            <a:chOff x="1484094" y="3868755"/>
            <a:chExt cx="2252546" cy="2017030"/>
          </a:xfrm>
        </p:grpSpPr>
        <p:grpSp>
          <p:nvGrpSpPr>
            <p:cNvPr id="46" name="Group 45"/>
            <p:cNvGrpSpPr/>
            <p:nvPr/>
          </p:nvGrpSpPr>
          <p:grpSpPr>
            <a:xfrm>
              <a:off x="1484094" y="3868755"/>
              <a:ext cx="1280160" cy="507831"/>
              <a:chOff x="1520190" y="2846070"/>
              <a:chExt cx="1280160" cy="507831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1520190" y="3280410"/>
                <a:ext cx="12801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748790" y="2846070"/>
                    <a:ext cx="538930" cy="5078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700" i="1" dirty="0" smtClean="0">
                              <a:latin typeface="Cambria Math"/>
                            </a:rPr>
                            <m:t>=</m:t>
                          </m:r>
                        </m:oMath>
                      </m:oMathPara>
                    </a14:m>
                    <a:endParaRPr lang="de-CH" sz="2700" dirty="0"/>
                  </a:p>
                </p:txBody>
              </p:sp>
            </mc:Choice>
            <mc:Fallback xmlns="">
              <p:sp>
                <p:nvSpPr>
                  <p:cNvPr id="3072" name="TextBox 30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8790" y="2846070"/>
                    <a:ext cx="538930" cy="50783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640" y="3924384"/>
              <a:ext cx="1620000" cy="196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4" y="1467853"/>
            <a:ext cx="1620000" cy="2996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2" name="Straight Arrow Connector 51"/>
          <p:cNvCxnSpPr>
            <a:stCxn id="51" idx="1"/>
          </p:cNvCxnSpPr>
          <p:nvPr/>
        </p:nvCxnSpPr>
        <p:spPr>
          <a:xfrm flipH="1">
            <a:off x="3398530" y="4951306"/>
            <a:ext cx="971218" cy="67237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288021" y="5549568"/>
            <a:ext cx="1277238" cy="1308432"/>
            <a:chOff x="2288021" y="5549568"/>
            <a:chExt cx="1277238" cy="130843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021" y="5800039"/>
              <a:ext cx="1277238" cy="1057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640" y="5549568"/>
              <a:ext cx="1152000" cy="1653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640" y="6596315"/>
              <a:ext cx="1152000" cy="165359"/>
            </a:xfrm>
            <a:prstGeom prst="rect">
              <a:avLst/>
            </a:prstGeom>
          </p:spPr>
        </p:pic>
      </p:grp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92" y="3356811"/>
            <a:ext cx="542302" cy="78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87" y="5795211"/>
            <a:ext cx="542302" cy="78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51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693" y="1231265"/>
            <a:ext cx="2719387" cy="503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29188" y="405790"/>
            <a:ext cx="2592288" cy="31683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7220" y="2998078"/>
            <a:ext cx="2016224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17220" y="693822"/>
            <a:ext cx="2016224" cy="432048"/>
          </a:xfrm>
          <a:prstGeom prst="roundRect">
            <a:avLst/>
          </a:prstGeom>
          <a:solidFill>
            <a:srgbClr val="CC00C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0000053859184</a:t>
            </a:r>
            <a:endParaRPr lang="de-CH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7220" y="4817657"/>
            <a:ext cx="2016224" cy="432048"/>
          </a:xfrm>
          <a:prstGeom prst="roundRect">
            <a:avLst/>
          </a:prstGeom>
          <a:solidFill>
            <a:srgbClr val="CC00C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0000053859184</a:t>
            </a:r>
            <a:endParaRPr lang="de-CH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1439262" y="3597177"/>
            <a:ext cx="772140" cy="1179871"/>
          </a:xfrm>
          <a:custGeom>
            <a:avLst/>
            <a:gdLst/>
            <a:ahLst/>
            <a:cxnLst/>
            <a:rect l="l" t="t" r="r" b="b"/>
            <a:pathLst>
              <a:path w="772140" h="1179871">
                <a:moveTo>
                  <a:pt x="263167" y="0"/>
                </a:moveTo>
                <a:lnTo>
                  <a:pt x="508974" y="0"/>
                </a:lnTo>
                <a:lnTo>
                  <a:pt x="508974" y="292587"/>
                </a:lnTo>
                <a:lnTo>
                  <a:pt x="772140" y="292587"/>
                </a:lnTo>
                <a:lnTo>
                  <a:pt x="772140" y="794032"/>
                </a:lnTo>
                <a:lnTo>
                  <a:pt x="508974" y="794032"/>
                </a:lnTo>
                <a:lnTo>
                  <a:pt x="508974" y="934065"/>
                </a:lnTo>
                <a:lnTo>
                  <a:pt x="631877" y="934065"/>
                </a:lnTo>
                <a:lnTo>
                  <a:pt x="386071" y="1179871"/>
                </a:lnTo>
                <a:lnTo>
                  <a:pt x="140264" y="934065"/>
                </a:lnTo>
                <a:lnTo>
                  <a:pt x="263167" y="934065"/>
                </a:lnTo>
                <a:lnTo>
                  <a:pt x="263167" y="794032"/>
                </a:lnTo>
                <a:lnTo>
                  <a:pt x="0" y="794032"/>
                </a:lnTo>
                <a:lnTo>
                  <a:pt x="0" y="292587"/>
                </a:lnTo>
                <a:lnTo>
                  <a:pt x="263167" y="2925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RO</a:t>
            </a:r>
            <a:endParaRPr lang="de-CH" sz="1800" dirty="0">
              <a:solidFill>
                <a:schemeClr val="bg1"/>
              </a:solidFill>
            </a:endParaRPr>
          </a:p>
        </p:txBody>
      </p:sp>
      <p:grpSp>
        <p:nvGrpSpPr>
          <p:cNvPr id="2049" name="Group 2048"/>
          <p:cNvGrpSpPr/>
          <p:nvPr/>
        </p:nvGrpSpPr>
        <p:grpSpPr>
          <a:xfrm>
            <a:off x="797218" y="1318476"/>
            <a:ext cx="2063849" cy="300181"/>
            <a:chOff x="793408" y="1307046"/>
            <a:chExt cx="2063849" cy="300181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408" y="1307046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947" y="1307046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177" y="1307046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48" name="Group 2047"/>
          <p:cNvGrpSpPr/>
          <p:nvPr/>
        </p:nvGrpSpPr>
        <p:grpSpPr>
          <a:xfrm>
            <a:off x="797218" y="1620895"/>
            <a:ext cx="2063849" cy="300181"/>
            <a:chOff x="793408" y="1609465"/>
            <a:chExt cx="2063849" cy="300181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408" y="1609465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947" y="1609465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177" y="1609465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797218" y="1916646"/>
            <a:ext cx="2063849" cy="300181"/>
            <a:chOff x="774358" y="1905216"/>
            <a:chExt cx="2063849" cy="300181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58" y="1905216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897" y="1905216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127" y="1905216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97218" y="2219065"/>
            <a:ext cx="2063849" cy="300181"/>
            <a:chOff x="774358" y="2207635"/>
            <a:chExt cx="2063849" cy="300181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58" y="2207635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897" y="2207635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127" y="2207635"/>
              <a:ext cx="702310" cy="30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8" y="2533866"/>
            <a:ext cx="702310" cy="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24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5" name="Group 3084"/>
          <p:cNvGrpSpPr/>
          <p:nvPr/>
        </p:nvGrpSpPr>
        <p:grpSpPr>
          <a:xfrm>
            <a:off x="1520190" y="2846070"/>
            <a:ext cx="1280160" cy="507831"/>
            <a:chOff x="1520190" y="2846070"/>
            <a:chExt cx="1280160" cy="507831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520190" y="3280410"/>
              <a:ext cx="12801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2" name="TextBox 3071"/>
                <p:cNvSpPr txBox="1"/>
                <p:nvPr/>
              </p:nvSpPr>
              <p:spPr>
                <a:xfrm>
                  <a:off x="1748790" y="2846070"/>
                  <a:ext cx="538930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700" i="1" dirty="0" smtClean="0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de-CH" sz="2700" dirty="0"/>
                </a:p>
              </p:txBody>
            </p:sp>
          </mc:Choice>
          <mc:Fallback xmlns="">
            <p:sp>
              <p:nvSpPr>
                <p:cNvPr id="3072" name="TextBox 30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790" y="2846070"/>
                  <a:ext cx="538930" cy="50783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4" y="4469131"/>
            <a:ext cx="900000" cy="1664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33" y="5840731"/>
            <a:ext cx="900000" cy="1664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33" y="4469130"/>
            <a:ext cx="900000" cy="166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3" y="3097530"/>
            <a:ext cx="900000" cy="166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Tree of Blocks</a:t>
            </a:r>
            <a:endParaRPr lang="de-CH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703" y="3097530"/>
            <a:ext cx="900000" cy="1664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Text Placeholder 3"/>
          <p:cNvSpPr txBox="1">
            <a:spLocks/>
          </p:cNvSpPr>
          <p:nvPr/>
        </p:nvSpPr>
        <p:spPr>
          <a:xfrm>
            <a:off x="4369748" y="1554500"/>
            <a:ext cx="4774252" cy="152017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If we have a block, with a bit of work, we can build a “next block”…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H="1">
            <a:off x="1748790" y="2594610"/>
            <a:ext cx="2537460" cy="109728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Text Placeholder 3"/>
          <p:cNvSpPr txBox="1">
            <a:spLocks/>
          </p:cNvSpPr>
          <p:nvPr/>
        </p:nvSpPr>
        <p:spPr>
          <a:xfrm>
            <a:off x="4369748" y="3384993"/>
            <a:ext cx="4770442" cy="112774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...and yet another “next block”…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1645920" y="4278630"/>
            <a:ext cx="2621280" cy="76200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 Placeholder 3"/>
          <p:cNvSpPr txBox="1">
            <a:spLocks/>
          </p:cNvSpPr>
          <p:nvPr/>
        </p:nvSpPr>
        <p:spPr>
          <a:xfrm>
            <a:off x="4369748" y="4823056"/>
            <a:ext cx="4770442" cy="105027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…or a block which continues here…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H="1" flipV="1">
            <a:off x="3497580" y="3657601"/>
            <a:ext cx="1074420" cy="1405889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Text Placeholder 3"/>
          <p:cNvSpPr txBox="1">
            <a:spLocks/>
          </p:cNvSpPr>
          <p:nvPr/>
        </p:nvSpPr>
        <p:spPr>
          <a:xfrm>
            <a:off x="4369748" y="6183650"/>
            <a:ext cx="4770442" cy="67435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 and so on.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 flipH="1" flipV="1">
            <a:off x="3429000" y="5212080"/>
            <a:ext cx="1040130" cy="105156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04" idx="1"/>
          </p:cNvCxnSpPr>
          <p:nvPr/>
        </p:nvCxnSpPr>
        <p:spPr>
          <a:xfrm flipH="1" flipV="1">
            <a:off x="3440430" y="6389370"/>
            <a:ext cx="929318" cy="131455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4" y="1737360"/>
            <a:ext cx="900000" cy="166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41" y="2786062"/>
            <a:ext cx="304839" cy="44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79" y="4148137"/>
            <a:ext cx="304839" cy="44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41" y="4152900"/>
            <a:ext cx="304839" cy="44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41" y="5514975"/>
            <a:ext cx="304839" cy="44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829" y="5524500"/>
            <a:ext cx="304839" cy="44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4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09496 2.96296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09427 4.07407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uild="p"/>
      <p:bldP spid="95" grpId="0" build="p"/>
      <p:bldP spid="99" grpId="0" build="p"/>
      <p:bldP spid="10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/>
          <p:nvPr/>
        </p:nvCxnSpPr>
        <p:spPr>
          <a:xfrm>
            <a:off x="4925378" y="5363528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48690" y="574929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3" y="565785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3" y="484632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Straight Connector 53"/>
          <p:cNvCxnSpPr/>
          <p:nvPr/>
        </p:nvCxnSpPr>
        <p:spPr>
          <a:xfrm>
            <a:off x="1893570" y="414528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26770" y="250698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4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4" y="321183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321183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3" y="2411730"/>
            <a:ext cx="540000" cy="99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Tree of Blocks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4" y="157734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3" y="2411730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 Placeholder 3"/>
          <p:cNvSpPr txBox="1">
            <a:spLocks/>
          </p:cNvSpPr>
          <p:nvPr/>
        </p:nvSpPr>
        <p:spPr>
          <a:xfrm>
            <a:off x="3592508" y="1611650"/>
            <a:ext cx="5551492" cy="10972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In general, we can build a tree of blocks like this.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4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 Placeholder 3"/>
          <p:cNvSpPr txBox="1">
            <a:spLocks/>
          </p:cNvSpPr>
          <p:nvPr/>
        </p:nvSpPr>
        <p:spPr>
          <a:xfrm>
            <a:off x="3592508" y="3211850"/>
            <a:ext cx="5421952" cy="67054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But only ever downwards!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28" y="565785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53" y="565785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14" y="3827711"/>
            <a:ext cx="900000" cy="166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283968" y="5193551"/>
            <a:ext cx="2628192" cy="1664449"/>
            <a:chOff x="4283968" y="5193551"/>
            <a:chExt cx="2628192" cy="1664449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5193551"/>
              <a:ext cx="900000" cy="1664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5193551"/>
              <a:ext cx="900000" cy="1664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786563" y="3827711"/>
            <a:ext cx="1400175" cy="1664449"/>
            <a:chOff x="6786563" y="3827711"/>
            <a:chExt cx="1400175" cy="166444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322" y="3827711"/>
              <a:ext cx="900000" cy="1664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6786563" y="3929063"/>
              <a:ext cx="1400175" cy="1066800"/>
              <a:chOff x="6786563" y="3929063"/>
              <a:chExt cx="1400175" cy="106680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6800850" y="3943351"/>
                <a:ext cx="1385888" cy="10429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6791326" y="3929063"/>
                <a:ext cx="1390650" cy="10668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6786563" y="3929063"/>
                <a:ext cx="1390650" cy="10668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6800850" y="3948113"/>
                <a:ext cx="1385888" cy="10429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54" y="221857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17" y="3042487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9" y="303772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17" y="383782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2" y="3842587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67" y="4671261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67" y="4671261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05" y="4661736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7" y="5476123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04" y="6290510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05" y="6295273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80" y="6295273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930" y="4877061"/>
            <a:ext cx="296695" cy="42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830" y="4886586"/>
            <a:ext cx="296695" cy="42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93" y="6253423"/>
            <a:ext cx="296695" cy="42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631" y="6253423"/>
            <a:ext cx="296695" cy="42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27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5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3" y="565785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3" y="484632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Straight Connector 53"/>
          <p:cNvCxnSpPr/>
          <p:nvPr/>
        </p:nvCxnSpPr>
        <p:spPr>
          <a:xfrm>
            <a:off x="1893570" y="414528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26770" y="250698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4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4" y="321183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321183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3" y="2411730"/>
            <a:ext cx="540000" cy="99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Protocol </a:t>
            </a:r>
            <a:r>
              <a:rPr lang="en-US"/>
              <a:t>for Building </a:t>
            </a:r>
            <a:r>
              <a:rPr lang="en-US" dirty="0"/>
              <a:t>Blocks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4" y="157734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3" y="2411730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4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Placeholder 3"/>
          <p:cNvSpPr txBox="1">
            <a:spLocks/>
          </p:cNvSpPr>
          <p:nvPr/>
        </p:nvSpPr>
        <p:spPr>
          <a:xfrm>
            <a:off x="3851910" y="2274570"/>
            <a:ext cx="5200650" cy="3777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80000"/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Protocol: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building blocks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Take the longest chain you can find.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Collect transactions.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Build a new valid block here.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Publish it.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314450" y="3360420"/>
            <a:ext cx="2537460" cy="177165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226820" y="4972050"/>
            <a:ext cx="2510790" cy="118110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54" y="221857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17" y="3042487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9" y="303772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17" y="383782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2" y="3842587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67" y="4671261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67" y="4671261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05" y="4661736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7" y="5476123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80" y="6295273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76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3" y="565785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3" y="484632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Straight Connector 53"/>
          <p:cNvCxnSpPr/>
          <p:nvPr/>
        </p:nvCxnSpPr>
        <p:spPr>
          <a:xfrm>
            <a:off x="1893570" y="414528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26770" y="250698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4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4" y="321183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321183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3" y="2411730"/>
            <a:ext cx="540000" cy="99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Protocol for Finding Blocks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4" y="157734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3" y="2411730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4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54" y="221857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17" y="3042487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9" y="303772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17" y="383782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2" y="3842587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67" y="4671261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67" y="4671261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05" y="4661736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7" y="5476123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80" y="6295273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 Placeholder 3"/>
          <p:cNvSpPr txBox="1">
            <a:spLocks/>
          </p:cNvSpPr>
          <p:nvPr/>
        </p:nvSpPr>
        <p:spPr>
          <a:xfrm>
            <a:off x="3592508" y="1611650"/>
            <a:ext cx="5551492" cy="10972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80000"/>
              <a:buNone/>
            </a:pPr>
            <a:r>
              <a:rPr lang="en-US" sz="2800" dirty="0"/>
              <a:t>A transaction is not considered confirmed until: 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it is part of a block in the longest fork, and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at least 5 blocks follow it in the longest fork. In this case we say that the transaction has “6 confirmations”. </a:t>
            </a:r>
          </a:p>
        </p:txBody>
      </p:sp>
    </p:spTree>
    <p:extLst>
      <p:ext uri="{BB962C8B-B14F-4D97-AF65-F5344CB8AC3E}">
        <p14:creationId xmlns:p14="http://schemas.microsoft.com/office/powerpoint/2010/main" val="244166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Protocol for Participants</a:t>
            </a:r>
            <a:endParaRPr lang="de-CH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3" y="565785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3" y="484632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893570" y="414528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26770" y="250698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4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4" y="321183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321183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3" y="2411730"/>
            <a:ext cx="540000" cy="99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4" y="157734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3" y="2411730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43" y="403479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 Placeholder 3"/>
          <p:cNvSpPr txBox="1">
            <a:spLocks/>
          </p:cNvSpPr>
          <p:nvPr/>
        </p:nvSpPr>
        <p:spPr>
          <a:xfrm>
            <a:off x="3478208" y="1725930"/>
            <a:ext cx="5665792" cy="2754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80000"/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Protocol: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know who owns BTC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Take the longest chain you can find.</a:t>
            </a:r>
          </a:p>
          <a:p>
            <a:pPr marL="514350" indent="-514350">
              <a:buClr>
                <a:srgbClr val="FF0000"/>
              </a:buClr>
              <a:buSzPct val="80000"/>
              <a:buFont typeface="+mj-lt"/>
              <a:buAutoNum type="arabicPeriod"/>
            </a:pPr>
            <a:r>
              <a:rPr lang="en-US" sz="2800" dirty="0"/>
              <a:t>Process the transactions in this chain in order.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234440" y="2880360"/>
            <a:ext cx="2446020" cy="301752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54" y="221857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17" y="3042487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9" y="303772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17" y="3837824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2" y="3842587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67" y="4671261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67" y="4671261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05" y="4661736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7" y="5476123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80" y="6295273"/>
            <a:ext cx="178227" cy="25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3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Times New Roman" pitchFamily="-65" charset="0"/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Times New Roman" pitchFamily="-65" charset="0"/>
              <a:defRPr sz="4400">
                <a:solidFill>
                  <a:srgbClr val="000000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Times New Roman" pitchFamily="-65" charset="0"/>
              <a:defRPr sz="4400">
                <a:solidFill>
                  <a:srgbClr val="000000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Times New Roman" pitchFamily="-65" charset="0"/>
              <a:defRPr sz="4400">
                <a:solidFill>
                  <a:srgbClr val="000000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Times New Roman" pitchFamily="-65" charset="0"/>
              <a:defRPr sz="4400">
                <a:solidFill>
                  <a:srgbClr val="000000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Times New Roman" pitchFamily="-65" charset="0"/>
              <a:defRPr sz="4400">
                <a:solidFill>
                  <a:srgbClr val="000000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Times New Roman" pitchFamily="-65" charset="0"/>
              <a:defRPr sz="4400">
                <a:solidFill>
                  <a:srgbClr val="000000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Times New Roman" pitchFamily="-65" charset="0"/>
              <a:defRPr sz="4400">
                <a:solidFill>
                  <a:srgbClr val="000000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Times New Roman" pitchFamily="-65" charset="0"/>
              <a:defRPr sz="4400">
                <a:solidFill>
                  <a:srgbClr val="000000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>
              <a:lnSpc>
                <a:spcPct val="94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kern="0" dirty="0" err="1"/>
              <a:t>Bitcoin</a:t>
            </a:r>
            <a:r>
              <a:rPr lang="en-GB" kern="0" dirty="0"/>
              <a:t> and </a:t>
            </a:r>
            <a:r>
              <a:rPr lang="en-GB" kern="0" dirty="0" err="1"/>
              <a:t>blockchains</a:t>
            </a:r>
            <a:endParaRPr lang="en-GB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554714" y="6096000"/>
            <a:ext cx="803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http://reed.cs.depaul.edu/lperkovic/csc536/lecture10/bitcoin.pdf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5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work to build blocks?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138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people are trying to build blocks, which uses a lot of resources…</a:t>
            </a:r>
            <a:endParaRPr lang="de-CH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3156083"/>
            <a:ext cx="2046732" cy="716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/>
              <a:t>A </a:t>
            </a:r>
            <a:r>
              <a:rPr lang="en-US" i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lot!</a:t>
            </a:r>
            <a:endParaRPr lang="de-C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18771" y="6069330"/>
            <a:ext cx="4496386" cy="7886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dirty="0"/>
              <a:t>This is called “mining”.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85" y="1061888"/>
            <a:ext cx="7435516" cy="49593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47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reward</a:t>
            </a:r>
            <a:endParaRPr lang="de-CH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57350"/>
            <a:ext cx="8153400" cy="7429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If you build a block, you get bitcoins as a reward.</a:t>
            </a:r>
            <a:endParaRPr lang="de-CH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89824" y="2581977"/>
            <a:ext cx="4541627" cy="3955983"/>
            <a:chOff x="389824" y="2581977"/>
            <a:chExt cx="4541627" cy="3955983"/>
          </a:xfrm>
        </p:grpSpPr>
        <p:sp>
          <p:nvSpPr>
            <p:cNvPr id="5" name="Rounded Rectangle 4"/>
            <p:cNvSpPr/>
            <p:nvPr/>
          </p:nvSpPr>
          <p:spPr>
            <a:xfrm>
              <a:off x="389824" y="2581977"/>
              <a:ext cx="3753852" cy="39559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180617" y="3866650"/>
              <a:ext cx="1286659" cy="63714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Alice (Public)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802" y="3215640"/>
              <a:ext cx="12157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Transfer</a:t>
              </a:r>
              <a:endParaRPr lang="de-CH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80617" y="3132725"/>
              <a:ext cx="1286659" cy="637144"/>
            </a:xfrm>
            <a:prstGeom prst="roundRect">
              <a:avLst>
                <a:gd name="adj" fmla="val 400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0.1 BTC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46295" y="3913471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</a:t>
              </a:r>
              <a:endParaRPr lang="de-CH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50252" y="4703546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</a:t>
              </a:r>
              <a:endParaRPr lang="de-CH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80617" y="4630852"/>
              <a:ext cx="1286659" cy="637144"/>
            </a:xfrm>
            <a:prstGeom prst="roundRect">
              <a:avLst>
                <a:gd name="adj" fmla="val 400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Bob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(Public)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44792" y="5094850"/>
              <a:ext cx="1286659" cy="637144"/>
            </a:xfrm>
            <a:prstGeom prst="roundRect">
              <a:avLst>
                <a:gd name="adj" fmla="val 463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4070630" y="5104664"/>
              <a:ext cx="430944" cy="59505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38515" y="510423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de-CH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76872" y="5530316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Fee:</a:t>
              </a:r>
              <a:endParaRPr lang="de-CH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180617" y="5433965"/>
              <a:ext cx="1286659" cy="637144"/>
            </a:xfrm>
            <a:prstGeom prst="roundRect">
              <a:avLst>
                <a:gd name="adj" fmla="val 400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0.001 BTC</a:t>
              </a:r>
              <a:endParaRPr lang="de-CH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Content Placeholder 2"/>
          <p:cNvSpPr txBox="1">
            <a:spLocks/>
          </p:cNvSpPr>
          <p:nvPr/>
        </p:nvSpPr>
        <p:spPr>
          <a:xfrm>
            <a:off x="5406390" y="2724149"/>
            <a:ext cx="3595175" cy="30137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800" dirty="0"/>
              <a:t>Every transaction specifies a fee. It goes to the person who puts the transaction into a valid block.</a:t>
            </a:r>
            <a:endParaRPr lang="de-CH" sz="28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200400" y="3794760"/>
            <a:ext cx="2148840" cy="1623060"/>
          </a:xfrm>
          <a:prstGeom prst="straightConnector1">
            <a:avLst/>
          </a:prstGeom>
          <a:ln w="31750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378394" y="2593407"/>
            <a:ext cx="3753852" cy="3504347"/>
            <a:chOff x="378394" y="2593407"/>
            <a:chExt cx="3753852" cy="3504347"/>
          </a:xfrm>
        </p:grpSpPr>
        <p:sp>
          <p:nvSpPr>
            <p:cNvPr id="25" name="Rounded Rectangle 24"/>
            <p:cNvSpPr/>
            <p:nvPr/>
          </p:nvSpPr>
          <p:spPr>
            <a:xfrm>
              <a:off x="378394" y="2593407"/>
              <a:ext cx="3753852" cy="310414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51372" y="3144155"/>
              <a:ext cx="2723524" cy="2135271"/>
              <a:chOff x="1082842" y="3498485"/>
              <a:chExt cx="2723524" cy="213527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2519707" y="4232410"/>
                <a:ext cx="1286659" cy="637144"/>
              </a:xfrm>
              <a:prstGeom prst="roundRect">
                <a:avLst>
                  <a:gd name="adj" fmla="val 400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Alice (Public)</a:t>
                </a:r>
                <a:endParaRPr lang="de-CH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82842" y="3581400"/>
                <a:ext cx="12157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Transfer</a:t>
                </a:r>
                <a:endParaRPr lang="de-CH" dirty="0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519707" y="3498485"/>
                <a:ext cx="1286659" cy="637144"/>
              </a:xfrm>
              <a:prstGeom prst="roundRect">
                <a:avLst>
                  <a:gd name="adj" fmla="val 400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0.1 BTC</a:t>
                </a:r>
                <a:endParaRPr lang="de-CH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666335" y="4279231"/>
                <a:ext cx="7825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from</a:t>
                </a:r>
                <a:endParaRPr lang="de-CH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070292" y="5069306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</a:t>
                </a:r>
                <a:endParaRPr lang="de-CH" dirty="0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519707" y="4996612"/>
                <a:ext cx="1286659" cy="637144"/>
              </a:xfrm>
              <a:prstGeom prst="roundRect">
                <a:avLst>
                  <a:gd name="adj" fmla="val 400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Bob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(Public)</a:t>
                </a:r>
                <a:endParaRPr lang="de-CH" sz="2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421782" y="5460610"/>
              <a:ext cx="1286659" cy="637144"/>
              <a:chOff x="5255820" y="3974109"/>
              <a:chExt cx="1286659" cy="637144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5255820" y="3974109"/>
                <a:ext cx="1286659" cy="637144"/>
              </a:xfrm>
              <a:prstGeom prst="roundRect">
                <a:avLst>
                  <a:gd name="adj" fmla="val 463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681658" y="3983923"/>
                <a:ext cx="430944" cy="595050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5749543" y="3983489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</a:t>
                </a:r>
                <a:endParaRPr lang="de-CH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96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The Bitcoin Protocol</a:t>
            </a:r>
            <a:endParaRPr lang="de-CH" dirty="0"/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254948" y="1634490"/>
            <a:ext cx="6840000" cy="20471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SzPct val="80000"/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Protocol: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participate</a:t>
            </a:r>
          </a:p>
          <a:p>
            <a:pPr>
              <a:buClr>
                <a:schemeClr val="accent6"/>
              </a:buClr>
              <a:buSzPct val="80000"/>
            </a:pPr>
            <a:r>
              <a:rPr lang="en-US" sz="2700" dirty="0"/>
              <a:t>Relay valid transactions.</a:t>
            </a:r>
          </a:p>
          <a:p>
            <a:pPr>
              <a:buClr>
                <a:schemeClr val="accent6"/>
              </a:buClr>
              <a:buSzPct val="80000"/>
            </a:pPr>
            <a:r>
              <a:rPr lang="en-US" sz="2700" dirty="0"/>
              <a:t>Relay valid blocks in the longest chain.</a:t>
            </a:r>
          </a:p>
          <a:p>
            <a:pPr>
              <a:buClr>
                <a:schemeClr val="accent6"/>
              </a:buClr>
              <a:buSzPct val="80000"/>
            </a:pPr>
            <a:r>
              <a:rPr lang="en-US" sz="2700" dirty="0"/>
              <a:t>Work with the longest chain.</a:t>
            </a: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254948" y="4438670"/>
            <a:ext cx="6840000" cy="19392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SzPct val="80000"/>
              <a:buNone/>
            </a:pP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Protocol: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miners</a:t>
            </a:r>
            <a:endParaRPr lang="en-US" sz="27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>
                <a:schemeClr val="accent6"/>
              </a:buClr>
              <a:buSzPct val="80000"/>
            </a:pPr>
            <a:r>
              <a:rPr lang="en-US" sz="2700" dirty="0"/>
              <a:t>Collect valid transactions.</a:t>
            </a:r>
          </a:p>
          <a:p>
            <a:pPr>
              <a:buClr>
                <a:schemeClr val="accent6"/>
              </a:buClr>
              <a:buSzPct val="80000"/>
            </a:pPr>
            <a:r>
              <a:rPr lang="en-US" sz="2700" dirty="0"/>
              <a:t>Build and publish valid blocks which extend the longest</a:t>
            </a:r>
            <a:r>
              <a:rPr lang="en-US" sz="2700" i="1" dirty="0"/>
              <a:t> </a:t>
            </a:r>
            <a:r>
              <a:rPr lang="en-US" sz="2700" dirty="0"/>
              <a:t>chain.</a:t>
            </a:r>
          </a:p>
        </p:txBody>
      </p:sp>
    </p:spTree>
    <p:extLst>
      <p:ext uri="{BB962C8B-B14F-4D97-AF65-F5344CB8AC3E}">
        <p14:creationId xmlns:p14="http://schemas.microsoft.com/office/powerpoint/2010/main" val="212689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nimBg="1"/>
      <p:bldP spid="28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2020887" y="3909392"/>
            <a:ext cx="7123113" cy="1073426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Step 1:</a:t>
            </a:r>
            <a:r>
              <a:rPr lang="en-US" dirty="0"/>
              <a:t> How does the protocol look like?</a:t>
            </a:r>
            <a:endParaRPr lang="de-CH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020887" y="5045766"/>
            <a:ext cx="7123113" cy="1073426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/>
              <a:t>What happens if people cheat?</a:t>
            </a:r>
            <a:endParaRPr lang="de-CH" dirty="0"/>
          </a:p>
        </p:txBody>
      </p:sp>
      <p:sp>
        <p:nvSpPr>
          <p:cNvPr id="7" name="Rectangle 6"/>
          <p:cNvSpPr/>
          <p:nvPr/>
        </p:nvSpPr>
        <p:spPr>
          <a:xfrm>
            <a:off x="1961003" y="5045726"/>
            <a:ext cx="6709272" cy="51779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152400"/>
            <a:ext cx="6638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</a:rPr>
              <a:t>Bitcoin’s consensus protocol</a:t>
            </a:r>
          </a:p>
        </p:txBody>
      </p:sp>
    </p:spTree>
    <p:extLst>
      <p:ext uri="{BB962C8B-B14F-4D97-AF65-F5344CB8AC3E}">
        <p14:creationId xmlns:p14="http://schemas.microsoft.com/office/powerpoint/2010/main" val="3990979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Spends</a:t>
            </a:r>
            <a:endParaRPr lang="de-CH" dirty="0"/>
          </a:p>
        </p:txBody>
      </p:sp>
      <p:sp>
        <p:nvSpPr>
          <p:cNvPr id="40" name="TextBox 39"/>
          <p:cNvSpPr txBox="1"/>
          <p:nvPr/>
        </p:nvSpPr>
        <p:spPr>
          <a:xfrm>
            <a:off x="110932" y="171452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kcd" panose="02000603000000000000" pitchFamily="2" charset="0"/>
              </a:rPr>
              <a:t>I can exploit this!</a:t>
            </a:r>
            <a:endParaRPr lang="de-CH" sz="2400" dirty="0">
              <a:latin typeface="xkcd" panose="02000603000000000000" pitchFamily="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540691" y="1902868"/>
            <a:ext cx="4361259" cy="2420240"/>
            <a:chOff x="2310939" y="2680586"/>
            <a:chExt cx="4361259" cy="24202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laptop"/>
            <p:cNvSpPr>
              <a:spLocks noEditPoints="1" noChangeArrowheads="1"/>
            </p:cNvSpPr>
            <p:nvPr/>
          </p:nvSpPr>
          <p:spPr bwMode="auto">
            <a:xfrm>
              <a:off x="2310939" y="3723808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laptop"/>
            <p:cNvSpPr>
              <a:spLocks noEditPoints="1" noChangeArrowheads="1"/>
            </p:cNvSpPr>
            <p:nvPr/>
          </p:nvSpPr>
          <p:spPr bwMode="auto">
            <a:xfrm>
              <a:off x="4975235" y="2752944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laptop"/>
            <p:cNvSpPr>
              <a:spLocks noEditPoints="1" noChangeArrowheads="1"/>
            </p:cNvSpPr>
            <p:nvPr/>
          </p:nvSpPr>
          <p:spPr bwMode="auto">
            <a:xfrm>
              <a:off x="3428164" y="2680586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laptop"/>
            <p:cNvSpPr>
              <a:spLocks noEditPoints="1" noChangeArrowheads="1"/>
            </p:cNvSpPr>
            <p:nvPr/>
          </p:nvSpPr>
          <p:spPr bwMode="auto">
            <a:xfrm>
              <a:off x="3636142" y="4419789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laptop"/>
            <p:cNvSpPr>
              <a:spLocks noEditPoints="1" noChangeArrowheads="1"/>
            </p:cNvSpPr>
            <p:nvPr/>
          </p:nvSpPr>
          <p:spPr bwMode="auto">
            <a:xfrm>
              <a:off x="5911339" y="4299872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4488682" y="4687265"/>
              <a:ext cx="1422657" cy="741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623307" y="3504660"/>
              <a:ext cx="432048" cy="64807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3932351" y="3433982"/>
              <a:ext cx="75068" cy="89425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4284145" y="2980700"/>
              <a:ext cx="662277" cy="1222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3147349" y="4437412"/>
              <a:ext cx="450996" cy="239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2857253" y="3221331"/>
              <a:ext cx="428271" cy="3803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285751" y="3480018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Hat</a:t>
            </a:r>
            <a:endParaRPr lang="de-CH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72" y="2145028"/>
            <a:ext cx="185748" cy="321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4" y="2304017"/>
            <a:ext cx="438211" cy="115268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469956" y="4011929"/>
            <a:ext cx="684803" cy="1088106"/>
            <a:chOff x="1195136" y="5052059"/>
            <a:chExt cx="684803" cy="1088106"/>
          </a:xfrm>
        </p:grpSpPr>
        <p:sp>
          <p:nvSpPr>
            <p:cNvPr id="39" name="TextBox 38"/>
            <p:cNvSpPr txBox="1"/>
            <p:nvPr/>
          </p:nvSpPr>
          <p:spPr>
            <a:xfrm>
              <a:off x="1195136" y="577083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Alice</a:t>
              </a:r>
              <a:endParaRPr lang="de-CH" dirty="0"/>
            </a:p>
          </p:txBody>
        </p:sp>
        <p:pic>
          <p:nvPicPr>
            <p:cNvPr id="44" name="Picture 4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14173" y="5052059"/>
              <a:ext cx="269031" cy="728353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8018296" y="1600200"/>
            <a:ext cx="595035" cy="1053076"/>
            <a:chOff x="8532646" y="2983230"/>
            <a:chExt cx="595035" cy="1053076"/>
          </a:xfrm>
        </p:grpSpPr>
        <p:sp>
          <p:nvSpPr>
            <p:cNvPr id="55" name="TextBox 54"/>
            <p:cNvSpPr txBox="1"/>
            <p:nvPr/>
          </p:nvSpPr>
          <p:spPr>
            <a:xfrm>
              <a:off x="8532646" y="366697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Bob</a:t>
              </a:r>
              <a:endParaRPr lang="de-CH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371" y="2983230"/>
              <a:ext cx="246269" cy="726070"/>
            </a:xfrm>
            <a:prstGeom prst="rect">
              <a:avLst/>
            </a:prstGeom>
          </p:spPr>
        </p:pic>
      </p:grp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25405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80035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80035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80035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25405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25405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800350"/>
            <a:ext cx="957510" cy="40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254059"/>
            <a:ext cx="9842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046470" y="769640"/>
            <a:ext cx="3097530" cy="821052"/>
            <a:chOff x="6046470" y="769640"/>
            <a:chExt cx="3097530" cy="821052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9132" y="1268728"/>
              <a:ext cx="185748" cy="321964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6046470" y="769640"/>
              <a:ext cx="30975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xkcd" panose="02000603000000000000" pitchFamily="2" charset="0"/>
                </a:rPr>
                <a:t>I found a valid block!</a:t>
              </a:r>
              <a:endParaRPr lang="de-CH" sz="2400" dirty="0">
                <a:latin typeface="xkcd" panose="02000603000000000000" pitchFamily="2" charset="0"/>
              </a:endParaRPr>
            </a:p>
          </p:txBody>
        </p:sp>
      </p:grp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888" y="1983843"/>
            <a:ext cx="457517" cy="55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888" y="1983843"/>
            <a:ext cx="457517" cy="55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888" y="1983843"/>
            <a:ext cx="457517" cy="55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888" y="1983843"/>
            <a:ext cx="457517" cy="55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888" y="1983843"/>
            <a:ext cx="457517" cy="55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Text Placeholder 3"/>
          <p:cNvSpPr txBox="1">
            <a:spLocks/>
          </p:cNvSpPr>
          <p:nvPr/>
        </p:nvSpPr>
        <p:spPr>
          <a:xfrm>
            <a:off x="194311" y="4366261"/>
            <a:ext cx="5063490" cy="10058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Once a block is found, the double spends vanish. </a:t>
            </a:r>
            <a:endParaRPr lang="de-CH" sz="2400" dirty="0"/>
          </a:p>
        </p:txBody>
      </p:sp>
      <p:sp>
        <p:nvSpPr>
          <p:cNvPr id="84" name="Text Placeholder 3"/>
          <p:cNvSpPr txBox="1">
            <a:spLocks/>
          </p:cNvSpPr>
          <p:nvPr/>
        </p:nvSpPr>
        <p:spPr>
          <a:xfrm>
            <a:off x="194311" y="5593081"/>
            <a:ext cx="8957310" cy="12649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Occasionally, two people find blocks at around the same time… but the problem disappears eventually.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16659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14375 0.05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14375 0.0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9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14375 0.0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25 -0.1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2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25 -0.1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125 -0.1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5 0.05995 L 0.39757 0.0432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1" y="-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5 0.05996 L 0.12379 -0.1432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-1016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0.125 L 0.28871 -0.1134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57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0.125 L 0.14601 0.0831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03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4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4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16371 -0.0166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-83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16371 -0.0166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-8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16371 -0.0166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-83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0486 L 0.09237 0.2115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" y="1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13 -0.01644 L -0.29652 0.1405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784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13 -0.01644 L -0.15434 0.2280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Alternate Chain?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486401" y="1624262"/>
                <a:ext cx="3657600" cy="4959417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800" dirty="0"/>
                  <a:t>The more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800" i="1"/>
                      <m:t>Hash</m:t>
                    </m:r>
                  </m:oMath>
                </a14:m>
                <a:r>
                  <a:rPr lang="en-US" sz="2800" dirty="0"/>
                  <a:t>-calls are devoted to a chain, the faster it grows.</a:t>
                </a:r>
              </a:p>
              <a:p>
                <a:pPr marL="0" indent="0" algn="l">
                  <a:buNone/>
                </a:pPr>
                <a:endParaRPr lang="en-US" sz="2800" dirty="0"/>
              </a:p>
              <a:p>
                <a:pPr marL="0" indent="0" algn="l">
                  <a:buNone/>
                </a:pPr>
                <a:r>
                  <a:rPr lang="en-US" sz="2800" dirty="0"/>
                  <a:t>Thus, intuitively: to build a chain as fast as the rest, you need as many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1" smtClean="0"/>
                      <m:t>Hash</m:t>
                    </m:r>
                  </m:oMath>
                </a14:m>
                <a:r>
                  <a:rPr lang="de-CH" sz="2800" dirty="0"/>
                  <a:t>-calls as the rest.</a:t>
                </a:r>
              </a:p>
            </p:txBody>
          </p:sp>
        </mc:Choice>
        <mc:Fallback xmlns="">
          <p:sp>
            <p:nvSpPr>
              <p:cNvPr id="3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486401" y="1624262"/>
                <a:ext cx="3657600" cy="4959417"/>
              </a:xfrm>
              <a:blipFill rotWithShape="1">
                <a:blip r:embed="rId3"/>
                <a:stretch>
                  <a:fillRect l="-5833" t="-1966" r="-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02870" y="2222233"/>
            <a:ext cx="2770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kcd" panose="02000603000000000000" pitchFamily="2" charset="0"/>
              </a:rPr>
              <a:t>Maybe I should build another chain?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1136" y="3386999"/>
            <a:ext cx="533474" cy="12955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99" y="3076557"/>
            <a:ext cx="152421" cy="24768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455670" y="2769870"/>
            <a:ext cx="128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23" y="428625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94" y="347472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33" y="429768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347472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93" y="2674620"/>
            <a:ext cx="540000" cy="99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84" y="1840231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93" y="2674620"/>
            <a:ext cx="540000" cy="99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54" y="3290887"/>
            <a:ext cx="192526" cy="27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90" y="2469979"/>
            <a:ext cx="187159" cy="270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16" y="3305175"/>
            <a:ext cx="192526" cy="27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04" y="4100512"/>
            <a:ext cx="192526" cy="27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02" y="4913142"/>
            <a:ext cx="187159" cy="270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15" y="4103517"/>
            <a:ext cx="187159" cy="270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03" y="4913141"/>
            <a:ext cx="187159" cy="270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40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" y="2438400"/>
            <a:ext cx="9139238" cy="1138238"/>
          </a:xfrm>
        </p:spPr>
        <p:txBody>
          <a:bodyPr/>
          <a:lstStyle/>
          <a:p>
            <a:pPr>
              <a:buSzPct val="60000"/>
            </a:pPr>
            <a:r>
              <a:rPr lang="en-US" dirty="0"/>
              <a:t>CRDTs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Commutative/Convergent/Conflict-Free</a:t>
            </a:r>
            <a:br>
              <a:rPr lang="en-US" dirty="0"/>
            </a:br>
            <a:r>
              <a:rPr lang="en-US" dirty="0"/>
              <a:t>Replicated Data Types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5791200"/>
            <a:ext cx="842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http://reed.cs.depaul.edu/lperkovic/csc536/lecture10/techreport.pdf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Consistency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0" y="2643621"/>
            <a:ext cx="2613254" cy="3574099"/>
          </a:xfrm>
        </p:spPr>
      </p:pic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962400" y="2318198"/>
            <a:ext cx="4739525" cy="445609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solidFill>
                  <a:schemeClr val="tx1"/>
                </a:solidFill>
              </a:rPr>
              <a:t>Ideal consistency: all replicas know about the update immediately after it executes</a:t>
            </a:r>
          </a:p>
          <a:p>
            <a:pPr marL="0" indent="0" algn="l" rtl="0">
              <a:buNone/>
            </a:pPr>
            <a:endParaRPr lang="en-US" sz="400" dirty="0">
              <a:solidFill>
                <a:schemeClr val="tx1"/>
              </a:solidFill>
            </a:endParaRP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Preclude conflicts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Replicas update in the same total order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Serialization bottleneck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Tolerates &lt; n/2 faults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Correct, but doesn’t scale</a:t>
            </a:r>
          </a:p>
          <a:p>
            <a:pPr algn="l" rtl="0"/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34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Consistency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5" y="2695946"/>
            <a:ext cx="2637315" cy="3530600"/>
          </a:xfrm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948549" y="2318198"/>
            <a:ext cx="4739525" cy="445609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solidFill>
                  <a:schemeClr val="tx1"/>
                </a:solidFill>
              </a:rPr>
              <a:t>Ideal consistency: all replicas know about the update immediately after it executes</a:t>
            </a:r>
          </a:p>
          <a:p>
            <a:pPr marL="0" indent="0" algn="l" rtl="0">
              <a:buNone/>
            </a:pPr>
            <a:endParaRPr lang="en-US" sz="400" dirty="0">
              <a:solidFill>
                <a:schemeClr val="tx1"/>
              </a:solidFill>
            </a:endParaRP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Preclude conflicts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Replicas update in the same total order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Serialization bottleneck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Tolerates &lt; n/2 faults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Correct, but doesn’t scale</a:t>
            </a:r>
          </a:p>
          <a:p>
            <a:pPr algn="l" rtl="0"/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88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Consistency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2672196"/>
            <a:ext cx="2578187" cy="3530600"/>
          </a:xfr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3948549" y="2318198"/>
            <a:ext cx="4739525" cy="445609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solidFill>
                  <a:schemeClr val="tx1"/>
                </a:solidFill>
              </a:rPr>
              <a:t>Ideal consistency: all replicas know about the update immediately after it executes</a:t>
            </a:r>
          </a:p>
          <a:p>
            <a:pPr marL="0" indent="0" algn="l" rtl="0">
              <a:buNone/>
            </a:pPr>
            <a:endParaRPr lang="en-US" sz="400" dirty="0">
              <a:solidFill>
                <a:schemeClr val="tx1"/>
              </a:solidFill>
            </a:endParaRP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Preclude conflicts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Replicas update in the same total order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Serialization bottleneck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Tolerates &lt; n/2 faults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Correct, but doesn’t scale</a:t>
            </a:r>
          </a:p>
          <a:p>
            <a:pPr algn="l" rtl="0"/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1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Basics: Digital Signature</a:t>
            </a:r>
            <a:endParaRPr lang="de-CH" dirty="0"/>
          </a:p>
        </p:txBody>
      </p:sp>
      <p:sp>
        <p:nvSpPr>
          <p:cNvPr id="19" name="Rectangle 26"/>
          <p:cNvSpPr/>
          <p:nvPr/>
        </p:nvSpPr>
        <p:spPr>
          <a:xfrm>
            <a:off x="4426410" y="1556217"/>
            <a:ext cx="1944000" cy="1116000"/>
          </a:xfrm>
          <a:custGeom>
            <a:avLst/>
            <a:gdLst/>
            <a:ahLst/>
            <a:cxnLst/>
            <a:rect l="l" t="t" r="r" b="b"/>
            <a:pathLst>
              <a:path w="1944000" h="1116000">
                <a:moveTo>
                  <a:pt x="288000" y="0"/>
                </a:moveTo>
                <a:lnTo>
                  <a:pt x="540000" y="0"/>
                </a:lnTo>
                <a:lnTo>
                  <a:pt x="540000" y="216000"/>
                </a:lnTo>
                <a:lnTo>
                  <a:pt x="846000" y="216000"/>
                </a:lnTo>
                <a:lnTo>
                  <a:pt x="846000" y="0"/>
                </a:lnTo>
                <a:lnTo>
                  <a:pt x="1098000" y="0"/>
                </a:lnTo>
                <a:lnTo>
                  <a:pt x="1098000" y="216000"/>
                </a:lnTo>
                <a:lnTo>
                  <a:pt x="1404000" y="216000"/>
                </a:lnTo>
                <a:lnTo>
                  <a:pt x="1404000" y="0"/>
                </a:lnTo>
                <a:lnTo>
                  <a:pt x="1656000" y="0"/>
                </a:lnTo>
                <a:lnTo>
                  <a:pt x="1656000" y="216000"/>
                </a:lnTo>
                <a:lnTo>
                  <a:pt x="1944000" y="216000"/>
                </a:lnTo>
                <a:lnTo>
                  <a:pt x="1944000" y="720056"/>
                </a:lnTo>
                <a:lnTo>
                  <a:pt x="1098000" y="720056"/>
                </a:lnTo>
                <a:lnTo>
                  <a:pt x="1098000" y="864000"/>
                </a:lnTo>
                <a:lnTo>
                  <a:pt x="1224000" y="864000"/>
                </a:lnTo>
                <a:lnTo>
                  <a:pt x="972000" y="1116000"/>
                </a:lnTo>
                <a:lnTo>
                  <a:pt x="720000" y="864000"/>
                </a:lnTo>
                <a:lnTo>
                  <a:pt x="846000" y="864000"/>
                </a:lnTo>
                <a:lnTo>
                  <a:pt x="846000" y="720056"/>
                </a:lnTo>
                <a:lnTo>
                  <a:pt x="0" y="720056"/>
                </a:lnTo>
                <a:lnTo>
                  <a:pt x="0" y="216000"/>
                </a:lnTo>
                <a:lnTo>
                  <a:pt x="288000" y="2160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Verification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16298" y="1549799"/>
            <a:ext cx="1944000" cy="1116000"/>
          </a:xfrm>
          <a:custGeom>
            <a:avLst/>
            <a:gdLst/>
            <a:ahLst/>
            <a:cxnLst/>
            <a:rect l="l" t="t" r="r" b="b"/>
            <a:pathLst>
              <a:path w="1944000" h="1116000">
                <a:moveTo>
                  <a:pt x="288000" y="0"/>
                </a:moveTo>
                <a:lnTo>
                  <a:pt x="540000" y="0"/>
                </a:lnTo>
                <a:lnTo>
                  <a:pt x="540000" y="216000"/>
                </a:lnTo>
                <a:lnTo>
                  <a:pt x="1404000" y="216000"/>
                </a:lnTo>
                <a:lnTo>
                  <a:pt x="1404000" y="0"/>
                </a:lnTo>
                <a:lnTo>
                  <a:pt x="1656000" y="0"/>
                </a:lnTo>
                <a:lnTo>
                  <a:pt x="1656000" y="216000"/>
                </a:lnTo>
                <a:lnTo>
                  <a:pt x="1944000" y="216000"/>
                </a:lnTo>
                <a:lnTo>
                  <a:pt x="1944000" y="720056"/>
                </a:lnTo>
                <a:lnTo>
                  <a:pt x="1098000" y="720056"/>
                </a:lnTo>
                <a:lnTo>
                  <a:pt x="1098000" y="864000"/>
                </a:lnTo>
                <a:lnTo>
                  <a:pt x="1224000" y="864000"/>
                </a:lnTo>
                <a:lnTo>
                  <a:pt x="972000" y="1116000"/>
                </a:lnTo>
                <a:lnTo>
                  <a:pt x="720000" y="864000"/>
                </a:lnTo>
                <a:lnTo>
                  <a:pt x="846000" y="864000"/>
                </a:lnTo>
                <a:lnTo>
                  <a:pt x="846000" y="720056"/>
                </a:lnTo>
                <a:lnTo>
                  <a:pt x="0" y="720056"/>
                </a:lnTo>
                <a:lnTo>
                  <a:pt x="0" y="216000"/>
                </a:lnTo>
                <a:lnTo>
                  <a:pt x="288000" y="2160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78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Signing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21" name="Down Arrow 9"/>
          <p:cNvSpPr/>
          <p:nvPr/>
        </p:nvSpPr>
        <p:spPr>
          <a:xfrm>
            <a:off x="260953" y="1753582"/>
            <a:ext cx="1944000" cy="900000"/>
          </a:xfrm>
          <a:custGeom>
            <a:avLst/>
            <a:gdLst/>
            <a:ahLst/>
            <a:cxnLst/>
            <a:rect l="l" t="t" r="r" b="b"/>
            <a:pathLst>
              <a:path w="1944000" h="900000">
                <a:moveTo>
                  <a:pt x="0" y="0"/>
                </a:moveTo>
                <a:lnTo>
                  <a:pt x="1944000" y="0"/>
                </a:lnTo>
                <a:lnTo>
                  <a:pt x="1944000" y="504056"/>
                </a:lnTo>
                <a:lnTo>
                  <a:pt x="1638000" y="504056"/>
                </a:lnTo>
                <a:lnTo>
                  <a:pt x="1638000" y="648000"/>
                </a:lnTo>
                <a:lnTo>
                  <a:pt x="1764000" y="648000"/>
                </a:lnTo>
                <a:lnTo>
                  <a:pt x="1512000" y="900000"/>
                </a:lnTo>
                <a:lnTo>
                  <a:pt x="1260000" y="648000"/>
                </a:lnTo>
                <a:lnTo>
                  <a:pt x="1386000" y="648000"/>
                </a:lnTo>
                <a:lnTo>
                  <a:pt x="1386000" y="504056"/>
                </a:lnTo>
                <a:lnTo>
                  <a:pt x="558000" y="504056"/>
                </a:lnTo>
                <a:lnTo>
                  <a:pt x="558000" y="648000"/>
                </a:lnTo>
                <a:lnTo>
                  <a:pt x="684000" y="648000"/>
                </a:lnTo>
                <a:lnTo>
                  <a:pt x="432000" y="900000"/>
                </a:lnTo>
                <a:lnTo>
                  <a:pt x="180000" y="648000"/>
                </a:lnTo>
                <a:lnTo>
                  <a:pt x="306000" y="648000"/>
                </a:lnTo>
                <a:lnTo>
                  <a:pt x="306000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Key Generation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40430" y="5290206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Alice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53813" y="5290206"/>
            <a:ext cx="1286659" cy="637144"/>
          </a:xfrm>
          <a:prstGeom prst="roundRect">
            <a:avLst>
              <a:gd name="adj" fmla="val 463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Alice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(Secret)</a:t>
            </a:r>
            <a:endParaRPr lang="de-CH" sz="20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95136" y="4511841"/>
            <a:ext cx="739305" cy="1659102"/>
            <a:chOff x="1195136" y="4511841"/>
            <a:chExt cx="739305" cy="1659102"/>
          </a:xfrm>
        </p:grpSpPr>
        <p:sp>
          <p:nvSpPr>
            <p:cNvPr id="8" name="TextBox 7"/>
            <p:cNvSpPr txBox="1"/>
            <p:nvPr/>
          </p:nvSpPr>
          <p:spPr>
            <a:xfrm>
              <a:off x="1195136" y="5770833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Alice</a:t>
              </a:r>
              <a:endParaRPr lang="de-CH" sz="2000" dirty="0"/>
            </a:p>
          </p:txBody>
        </p:sp>
        <p:pic>
          <p:nvPicPr>
            <p:cNvPr id="3" name="Picture 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14174" y="4511841"/>
              <a:ext cx="468571" cy="1268572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8532646" y="2342218"/>
            <a:ext cx="612668" cy="1724866"/>
            <a:chOff x="8532646" y="2342218"/>
            <a:chExt cx="612668" cy="1724866"/>
          </a:xfrm>
        </p:grpSpPr>
        <p:sp>
          <p:nvSpPr>
            <p:cNvPr id="18" name="TextBox 17"/>
            <p:cNvSpPr txBox="1"/>
            <p:nvPr/>
          </p:nvSpPr>
          <p:spPr>
            <a:xfrm>
              <a:off x="8532646" y="366697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Bob</a:t>
              </a:r>
              <a:endParaRPr lang="de-CH" sz="20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547" y="2342218"/>
              <a:ext cx="432674" cy="1275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2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0.27292 0.381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0.27396 0.38495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0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Consistency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6" y="2662671"/>
            <a:ext cx="2593540" cy="3530600"/>
          </a:xfr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3948549" y="2318198"/>
            <a:ext cx="4739525" cy="445609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solidFill>
                  <a:schemeClr val="tx1"/>
                </a:solidFill>
              </a:rPr>
              <a:t>Ideal consistency: all replicas know about the update immediately after it executes</a:t>
            </a:r>
          </a:p>
          <a:p>
            <a:pPr marL="0" indent="0" algn="l" rtl="0">
              <a:buNone/>
            </a:pPr>
            <a:endParaRPr lang="en-US" sz="400" dirty="0">
              <a:solidFill>
                <a:schemeClr val="tx1"/>
              </a:solidFill>
            </a:endParaRP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Preclude conflicts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Replicas update in the same total order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Serialization bottleneck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Tolerates &lt; n/2 faults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Correct, but doesn’t scale</a:t>
            </a:r>
          </a:p>
          <a:p>
            <a:pPr algn="l" rtl="0"/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Consistency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0" y="2681721"/>
            <a:ext cx="2590320" cy="3530600"/>
          </a:xfr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3948549" y="2318198"/>
            <a:ext cx="4739525" cy="445609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solidFill>
                  <a:schemeClr val="tx1"/>
                </a:solidFill>
              </a:rPr>
              <a:t>Ideal consistency: all replicas know about the update immediately after it executes</a:t>
            </a:r>
          </a:p>
          <a:p>
            <a:pPr marL="0" indent="0" algn="l" rtl="0">
              <a:buNone/>
            </a:pPr>
            <a:endParaRPr lang="en-US" sz="400" dirty="0">
              <a:solidFill>
                <a:schemeClr val="tx1"/>
              </a:solidFill>
            </a:endParaRP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Preclude conflicts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Replicas update in the same total order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Serialization bottleneck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Tolerates &lt; n/2 faults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Correct, but doesn’t scale</a:t>
            </a:r>
          </a:p>
          <a:p>
            <a:pPr algn="l" rtl="0"/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24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Eventual Consistency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92452" y="2253802"/>
            <a:ext cx="4894844" cy="4462530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No foreground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On conflict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Arbitrate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Roll back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 moved to background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Better performance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Still complex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he-I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0" y="2501897"/>
            <a:ext cx="1711076" cy="3530600"/>
          </a:xfrm>
        </p:spPr>
      </p:pic>
    </p:spTree>
    <p:extLst>
      <p:ext uri="{BB962C8B-B14F-4D97-AF65-F5344CB8AC3E}">
        <p14:creationId xmlns:p14="http://schemas.microsoft.com/office/powerpoint/2010/main" val="3253018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Eventual Consistency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7" y="2563850"/>
            <a:ext cx="2539339" cy="3530600"/>
          </a:xfrm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962400" y="2253802"/>
            <a:ext cx="4894844" cy="4462530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No foreground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On conflict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Arbitrate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Roll back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 moved to background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Better performance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Still complex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12555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Eventual Consistency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93" y="2549603"/>
            <a:ext cx="2471420" cy="3530600"/>
          </a:xfrm>
        </p:spPr>
      </p:pic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992452" y="2253802"/>
            <a:ext cx="4894844" cy="4462530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No foreground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On conflict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Arbitrate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Roll back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 moved to background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Better performance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Still complex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1677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Eventual Consistency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7" y="2517799"/>
            <a:ext cx="2510648" cy="3530600"/>
          </a:xfr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962400" y="2253802"/>
            <a:ext cx="4894844" cy="4462530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No foreground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On conflict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Arbitrate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Roll back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 moved to background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Better performance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Still complex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23943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Eventual Consistency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3" y="2581407"/>
            <a:ext cx="2549541" cy="3530600"/>
          </a:xfrm>
        </p:spPr>
      </p:pic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992452" y="2253802"/>
            <a:ext cx="4894844" cy="4462530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No foreground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On conflict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Arbitrate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Roll back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 moved to background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Better performance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Still complex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70266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Eventual Consistency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1" y="2557554"/>
            <a:ext cx="2817162" cy="3530600"/>
          </a:xfr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992452" y="2253802"/>
            <a:ext cx="4894844" cy="4462530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No foreground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On conflict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Arbitrate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Roll back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 moved to background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Better performance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Still complex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8031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Eventual Consistency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00" y="2559047"/>
            <a:ext cx="2817162" cy="3530600"/>
          </a:xfrm>
        </p:spPr>
      </p:pic>
      <p:sp>
        <p:nvSpPr>
          <p:cNvPr id="7" name="TextBox 6"/>
          <p:cNvSpPr txBox="1"/>
          <p:nvPr/>
        </p:nvSpPr>
        <p:spPr>
          <a:xfrm>
            <a:off x="2438870" y="4139681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Reconcile</a:t>
            </a:r>
            <a:endParaRPr lang="he-IL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3992452" y="2253802"/>
            <a:ext cx="4894844" cy="4462530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No foreground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On conflict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Arbitrate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Roll back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Consensus moved to background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Better performance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Still complex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37874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Eventual Consistency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18208" y="2501897"/>
            <a:ext cx="4869087" cy="4207996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conflict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deterministic outcome of concurrent updates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consensus bottleneck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Handles ≤ n-1 faults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Solves the CAP problem</a:t>
            </a:r>
            <a:endParaRPr lang="he-IL" sz="24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0" y="2501897"/>
            <a:ext cx="1693001" cy="3530600"/>
          </a:xfrm>
        </p:spPr>
      </p:pic>
    </p:spTree>
    <p:extLst>
      <p:ext uri="{BB962C8B-B14F-4D97-AF65-F5344CB8AC3E}">
        <p14:creationId xmlns:p14="http://schemas.microsoft.com/office/powerpoint/2010/main" val="243192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4603" y="4495870"/>
            <a:ext cx="612668" cy="1652677"/>
            <a:chOff x="8532646" y="2414407"/>
            <a:chExt cx="612668" cy="1652677"/>
          </a:xfrm>
        </p:grpSpPr>
        <p:sp>
          <p:nvSpPr>
            <p:cNvPr id="24" name="TextBox 23"/>
            <p:cNvSpPr txBox="1"/>
            <p:nvPr/>
          </p:nvSpPr>
          <p:spPr>
            <a:xfrm>
              <a:off x="8532646" y="366697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Bob</a:t>
              </a:r>
              <a:endParaRPr lang="de-CH" sz="20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02116" y="2414407"/>
              <a:ext cx="445632" cy="127564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700460" y="4463714"/>
            <a:ext cx="739305" cy="1647070"/>
            <a:chOff x="1267325" y="4523873"/>
            <a:chExt cx="739305" cy="1647070"/>
          </a:xfrm>
        </p:grpSpPr>
        <p:sp>
          <p:nvSpPr>
            <p:cNvPr id="17" name="TextBox 16"/>
            <p:cNvSpPr txBox="1"/>
            <p:nvPr/>
          </p:nvSpPr>
          <p:spPr>
            <a:xfrm>
              <a:off x="1267325" y="5770833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Alice</a:t>
              </a:r>
              <a:endParaRPr lang="de-CH" sz="2000" dirty="0"/>
            </a:p>
          </p:txBody>
        </p:sp>
        <p:pic>
          <p:nvPicPr>
            <p:cNvPr id="22" name="Picture 2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0" y="4523873"/>
              <a:ext cx="468571" cy="1268572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2440430" y="5290206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Alice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433803" y="5293519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Alice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</a:t>
            </a:r>
            <a:endParaRPr lang="de-CH" dirty="0"/>
          </a:p>
        </p:txBody>
      </p:sp>
      <p:sp>
        <p:nvSpPr>
          <p:cNvPr id="19" name="Rectangle 26"/>
          <p:cNvSpPr/>
          <p:nvPr/>
        </p:nvSpPr>
        <p:spPr>
          <a:xfrm>
            <a:off x="4426410" y="1556217"/>
            <a:ext cx="1944000" cy="1116000"/>
          </a:xfrm>
          <a:custGeom>
            <a:avLst/>
            <a:gdLst/>
            <a:ahLst/>
            <a:cxnLst/>
            <a:rect l="l" t="t" r="r" b="b"/>
            <a:pathLst>
              <a:path w="1944000" h="1116000">
                <a:moveTo>
                  <a:pt x="288000" y="0"/>
                </a:moveTo>
                <a:lnTo>
                  <a:pt x="540000" y="0"/>
                </a:lnTo>
                <a:lnTo>
                  <a:pt x="540000" y="216000"/>
                </a:lnTo>
                <a:lnTo>
                  <a:pt x="846000" y="216000"/>
                </a:lnTo>
                <a:lnTo>
                  <a:pt x="846000" y="0"/>
                </a:lnTo>
                <a:lnTo>
                  <a:pt x="1098000" y="0"/>
                </a:lnTo>
                <a:lnTo>
                  <a:pt x="1098000" y="216000"/>
                </a:lnTo>
                <a:lnTo>
                  <a:pt x="1404000" y="216000"/>
                </a:lnTo>
                <a:lnTo>
                  <a:pt x="1404000" y="0"/>
                </a:lnTo>
                <a:lnTo>
                  <a:pt x="1656000" y="0"/>
                </a:lnTo>
                <a:lnTo>
                  <a:pt x="1656000" y="216000"/>
                </a:lnTo>
                <a:lnTo>
                  <a:pt x="1944000" y="216000"/>
                </a:lnTo>
                <a:lnTo>
                  <a:pt x="1944000" y="720056"/>
                </a:lnTo>
                <a:lnTo>
                  <a:pt x="1098000" y="720056"/>
                </a:lnTo>
                <a:lnTo>
                  <a:pt x="1098000" y="864000"/>
                </a:lnTo>
                <a:lnTo>
                  <a:pt x="1224000" y="864000"/>
                </a:lnTo>
                <a:lnTo>
                  <a:pt x="972000" y="1116000"/>
                </a:lnTo>
                <a:lnTo>
                  <a:pt x="720000" y="864000"/>
                </a:lnTo>
                <a:lnTo>
                  <a:pt x="846000" y="864000"/>
                </a:lnTo>
                <a:lnTo>
                  <a:pt x="846000" y="720056"/>
                </a:lnTo>
                <a:lnTo>
                  <a:pt x="0" y="720056"/>
                </a:lnTo>
                <a:lnTo>
                  <a:pt x="0" y="216000"/>
                </a:lnTo>
                <a:lnTo>
                  <a:pt x="288000" y="2160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Verification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16298" y="1549799"/>
            <a:ext cx="1944000" cy="1116000"/>
          </a:xfrm>
          <a:custGeom>
            <a:avLst/>
            <a:gdLst/>
            <a:ahLst/>
            <a:cxnLst/>
            <a:rect l="l" t="t" r="r" b="b"/>
            <a:pathLst>
              <a:path w="1944000" h="1116000">
                <a:moveTo>
                  <a:pt x="288000" y="0"/>
                </a:moveTo>
                <a:lnTo>
                  <a:pt x="540000" y="0"/>
                </a:lnTo>
                <a:lnTo>
                  <a:pt x="540000" y="216000"/>
                </a:lnTo>
                <a:lnTo>
                  <a:pt x="1404000" y="216000"/>
                </a:lnTo>
                <a:lnTo>
                  <a:pt x="1404000" y="0"/>
                </a:lnTo>
                <a:lnTo>
                  <a:pt x="1656000" y="0"/>
                </a:lnTo>
                <a:lnTo>
                  <a:pt x="1656000" y="216000"/>
                </a:lnTo>
                <a:lnTo>
                  <a:pt x="1944000" y="216000"/>
                </a:lnTo>
                <a:lnTo>
                  <a:pt x="1944000" y="720056"/>
                </a:lnTo>
                <a:lnTo>
                  <a:pt x="1098000" y="720056"/>
                </a:lnTo>
                <a:lnTo>
                  <a:pt x="1098000" y="864000"/>
                </a:lnTo>
                <a:lnTo>
                  <a:pt x="1224000" y="864000"/>
                </a:lnTo>
                <a:lnTo>
                  <a:pt x="972000" y="1116000"/>
                </a:lnTo>
                <a:lnTo>
                  <a:pt x="720000" y="864000"/>
                </a:lnTo>
                <a:lnTo>
                  <a:pt x="846000" y="864000"/>
                </a:lnTo>
                <a:lnTo>
                  <a:pt x="846000" y="720056"/>
                </a:lnTo>
                <a:lnTo>
                  <a:pt x="0" y="720056"/>
                </a:lnTo>
                <a:lnTo>
                  <a:pt x="0" y="216000"/>
                </a:lnTo>
                <a:lnTo>
                  <a:pt x="288000" y="2160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78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Signing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21" name="Down Arrow 9"/>
          <p:cNvSpPr/>
          <p:nvPr/>
        </p:nvSpPr>
        <p:spPr>
          <a:xfrm>
            <a:off x="260953" y="1753582"/>
            <a:ext cx="1944000" cy="900000"/>
          </a:xfrm>
          <a:custGeom>
            <a:avLst/>
            <a:gdLst/>
            <a:ahLst/>
            <a:cxnLst/>
            <a:rect l="l" t="t" r="r" b="b"/>
            <a:pathLst>
              <a:path w="1944000" h="900000">
                <a:moveTo>
                  <a:pt x="0" y="0"/>
                </a:moveTo>
                <a:lnTo>
                  <a:pt x="1944000" y="0"/>
                </a:lnTo>
                <a:lnTo>
                  <a:pt x="1944000" y="504056"/>
                </a:lnTo>
                <a:lnTo>
                  <a:pt x="1638000" y="504056"/>
                </a:lnTo>
                <a:lnTo>
                  <a:pt x="1638000" y="648000"/>
                </a:lnTo>
                <a:lnTo>
                  <a:pt x="1764000" y="648000"/>
                </a:lnTo>
                <a:lnTo>
                  <a:pt x="1512000" y="900000"/>
                </a:lnTo>
                <a:lnTo>
                  <a:pt x="1260000" y="648000"/>
                </a:lnTo>
                <a:lnTo>
                  <a:pt x="1386000" y="648000"/>
                </a:lnTo>
                <a:lnTo>
                  <a:pt x="1386000" y="504056"/>
                </a:lnTo>
                <a:lnTo>
                  <a:pt x="558000" y="504056"/>
                </a:lnTo>
                <a:lnTo>
                  <a:pt x="558000" y="648000"/>
                </a:lnTo>
                <a:lnTo>
                  <a:pt x="684000" y="648000"/>
                </a:lnTo>
                <a:lnTo>
                  <a:pt x="432000" y="900000"/>
                </a:lnTo>
                <a:lnTo>
                  <a:pt x="180000" y="648000"/>
                </a:lnTo>
                <a:lnTo>
                  <a:pt x="306000" y="648000"/>
                </a:lnTo>
                <a:lnTo>
                  <a:pt x="306000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Key Generation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53813" y="5290206"/>
            <a:ext cx="1286659" cy="637144"/>
          </a:xfrm>
          <a:prstGeom prst="roundRect">
            <a:avLst>
              <a:gd name="adj" fmla="val 463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Alice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(Secret)</a:t>
            </a:r>
            <a:endParaRPr lang="de-CH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57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6076 0.08495 C -0.07361 0.10417 -0.09149 0.11319 -0.10989 0.11227 C -0.13055 0.11018 -0.14652 0.09745 -0.15711 0.07592 L -0.20816 -0.01921 " pathEditMode="relative" rAng="242116" ptsTypes="FffFF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0" y="2530472"/>
            <a:ext cx="2495038" cy="3530600"/>
          </a:xfrm>
        </p:spPr>
      </p:pic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962400" y="2501897"/>
            <a:ext cx="4869087" cy="4207996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conflict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deterministic outcome of concurrent updates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consensus bottleneck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Handles ≤ n-1 faults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Solves the CAP problem</a:t>
            </a: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Eventual Consistency</a:t>
            </a:r>
          </a:p>
        </p:txBody>
      </p:sp>
    </p:spTree>
    <p:extLst>
      <p:ext uri="{BB962C8B-B14F-4D97-AF65-F5344CB8AC3E}">
        <p14:creationId xmlns:p14="http://schemas.microsoft.com/office/powerpoint/2010/main" val="2167490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Eventual Consistency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0" y="2501897"/>
            <a:ext cx="2471420" cy="3530600"/>
          </a:xfr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018208" y="2501897"/>
            <a:ext cx="4869087" cy="4207996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conflict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deterministic outcome of concurrent updates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consensus bottleneck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Handles ≤ n-1 faults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Solves the CAP problem</a:t>
            </a:r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58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Eventual Consistency</a:t>
            </a:r>
            <a:endParaRPr lang="he-I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0" y="2578097"/>
            <a:ext cx="2582624" cy="3530600"/>
          </a:xfrm>
        </p:spPr>
      </p:pic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962400" y="2501897"/>
            <a:ext cx="4869087" cy="4207996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conflict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deterministic outcome of concurrent updates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consensus bottleneck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Handles ≤ n-1 faults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Solves the CAP problem</a:t>
            </a:r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02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Eventual Consistency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5" y="2559047"/>
            <a:ext cx="2576548" cy="3530600"/>
          </a:xfrm>
        </p:spPr>
      </p:pic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018208" y="2501897"/>
            <a:ext cx="4869087" cy="4207996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Update local and propagate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 synch</a:t>
            </a:r>
          </a:p>
          <a:p>
            <a:pPr marL="6858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Eventual, reliable delivery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conflict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deterministic outcome of concurrent updates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 consensus bottleneck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Handles ≤ n-1 faults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Solves the CAP problem</a:t>
            </a:r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90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Definition of EC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970" y="2524259"/>
            <a:ext cx="7578974" cy="3863676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Eventual delivery</a:t>
            </a:r>
            <a:r>
              <a:rPr lang="en-US" sz="2400" dirty="0"/>
              <a:t>: An update delivered at some correct replica is eventually delivered to all correct replicas</a:t>
            </a:r>
          </a:p>
          <a:p>
            <a:pPr marL="171450" indent="-17145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800" dirty="0"/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Termination</a:t>
            </a:r>
            <a:r>
              <a:rPr lang="en-US" sz="2400" dirty="0"/>
              <a:t>: All method executions terminate</a:t>
            </a:r>
          </a:p>
          <a:p>
            <a:pPr marL="171450" indent="-17145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800" dirty="0"/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Convergence</a:t>
            </a:r>
            <a:r>
              <a:rPr lang="en-US" sz="2400" dirty="0"/>
              <a:t>: Correct replicas that have delivered the same updates eventually reach equivalent state</a:t>
            </a:r>
          </a:p>
          <a:p>
            <a:pPr lvl="1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By potentially doing roll backs and reconciling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654638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Definition of SEC</a:t>
            </a:r>
            <a:endParaRPr lang="he-IL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65970" y="2524259"/>
            <a:ext cx="7578974" cy="3863676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Eventual delivery: An update delivered at some correct replica is eventually delivered to all correct replicas</a:t>
            </a:r>
          </a:p>
          <a:p>
            <a:pPr marL="171450" indent="-17145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Termination: All method executions terminate</a:t>
            </a:r>
          </a:p>
          <a:p>
            <a:pPr marL="171450" indent="-17145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Strong</a:t>
            </a:r>
            <a:r>
              <a:rPr lang="en-US" sz="2400" dirty="0">
                <a:solidFill>
                  <a:schemeClr val="tx1"/>
                </a:solidFill>
              </a:rPr>
              <a:t> Convergence: Correct replicas that have delivered the same updates </a:t>
            </a:r>
            <a:r>
              <a:rPr lang="en-US" sz="2400" i="1" dirty="0">
                <a:solidFill>
                  <a:schemeClr val="tx1"/>
                </a:solidFill>
              </a:rPr>
              <a:t>have</a:t>
            </a:r>
            <a:r>
              <a:rPr lang="en-US" sz="2400" dirty="0">
                <a:solidFill>
                  <a:schemeClr val="tx1"/>
                </a:solidFill>
              </a:rPr>
              <a:t> equivalent state</a:t>
            </a:r>
          </a:p>
        </p:txBody>
      </p:sp>
    </p:spTree>
    <p:extLst>
      <p:ext uri="{BB962C8B-B14F-4D97-AF65-F5344CB8AC3E}">
        <p14:creationId xmlns:p14="http://schemas.microsoft.com/office/powerpoint/2010/main" val="186325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State-based approach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1191" y="1512321"/>
                <a:ext cx="7700069" cy="4220693"/>
              </a:xfrm>
            </p:spPr>
            <p:txBody>
              <a:bodyPr>
                <a:noAutofit/>
              </a:bodyPr>
              <a:lstStyle/>
              <a:p>
                <a:pPr marL="0" indent="0" algn="l" rtl="0">
                  <a:buClr>
                    <a:srgbClr val="FF0000"/>
                  </a:buClr>
                </a:pPr>
                <a:r>
                  <a:rPr lang="en-US" sz="2000" dirty="0"/>
                  <a:t>An object is a tuple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571500" indent="-57150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n-US" sz="3600" dirty="0"/>
              </a:p>
              <a:p>
                <a:pPr marL="571500" indent="-57150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n-US" sz="3600" dirty="0"/>
              </a:p>
              <a:p>
                <a:pPr marL="0" indent="0" algn="l" rtl="0">
                  <a:buClr>
                    <a:srgbClr val="FF0000"/>
                  </a:buClr>
                </a:pPr>
                <a:r>
                  <a:rPr lang="en-US" sz="2000" dirty="0"/>
                  <a:t>Local queries, </a:t>
                </a:r>
                <a:r>
                  <a:rPr lang="en-US" sz="2000" dirty="0">
                    <a:solidFill>
                      <a:schemeClr val="tx1"/>
                    </a:solidFill>
                  </a:rPr>
                  <a:t>local updates</a:t>
                </a:r>
              </a:p>
              <a:p>
                <a:pPr marL="742950" lvl="1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Possible preconditions</a:t>
                </a:r>
              </a:p>
              <a:p>
                <a:pPr marL="742950" lvl="1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Evaluate synchronously, no side effects</a:t>
                </a:r>
              </a:p>
              <a:p>
                <a:pPr marL="0" indent="0" algn="l" rtl="0">
                  <a:buClr>
                    <a:srgbClr val="FF0000"/>
                  </a:buClr>
                </a:pPr>
                <a:r>
                  <a:rPr lang="en-US" sz="2000" dirty="0"/>
                  <a:t>Send full state; on receive, merge</a:t>
                </a:r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Update is said </a:t>
                </a:r>
                <a:r>
                  <a:rPr lang="en-US" sz="1800" i="1" dirty="0"/>
                  <a:t>‘delivered’ </a:t>
                </a:r>
                <a:r>
                  <a:rPr lang="en-US" sz="1800" dirty="0"/>
                  <a:t>at some replica when it is included in its causal history</a:t>
                </a:r>
              </a:p>
              <a:p>
                <a:pPr marL="0" indent="0" algn="l" rtl="0">
                  <a:buClr>
                    <a:srgbClr val="FF0000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Causal</a:t>
                </a:r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History: </a:t>
                </a: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l" rtl="0">
                  <a:buClr>
                    <a:srgbClr val="FF0000"/>
                  </a:buClr>
                </a:pPr>
                <a:r>
                  <a:rPr lang="en-US" sz="1800" b="0" dirty="0"/>
                  <a:t>	C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𝑔𝑜𝑒𝑠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𝑡h𝑟𝑜𝑢𝑔h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𝑠𝑒𝑞𝑢𝑒𝑛𝑐𝑒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𝑠𝑡𝑎𝑡𝑒𝑠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191" y="1512321"/>
                <a:ext cx="7700069" cy="4220693"/>
              </a:xfrm>
              <a:blipFill rotWithShape="1">
                <a:blip r:embed="rId2"/>
                <a:stretch>
                  <a:fillRect l="-2059" t="-1734" r="-238" b="-1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2220510" y="1853224"/>
            <a:ext cx="497350" cy="28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670596" y="1880443"/>
            <a:ext cx="319828" cy="47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65415" y="1920153"/>
            <a:ext cx="14190" cy="71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43941" y="1907274"/>
            <a:ext cx="418084" cy="46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859986" y="1868637"/>
            <a:ext cx="561240" cy="24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0259" y="2048942"/>
            <a:ext cx="141270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payload set</a:t>
            </a:r>
            <a:endParaRPr lang="he-I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524782" y="2358035"/>
            <a:ext cx="12374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initial state</a:t>
            </a:r>
            <a:endParaRPr lang="he-I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2963082" y="2630723"/>
            <a:ext cx="75578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query</a:t>
            </a:r>
            <a:endParaRPr lang="he-I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718057" y="2367990"/>
            <a:ext cx="94553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update</a:t>
            </a:r>
            <a:endParaRPr lang="he-IL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318203" y="2065483"/>
            <a:ext cx="141270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merge</a:t>
            </a:r>
            <a:endParaRPr lang="he-I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867400" y="16764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540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</a:t>
            </a:r>
            <a:endParaRPr lang="he-I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42" y="2310924"/>
            <a:ext cx="6428632" cy="268833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62817" y="5201553"/>
            <a:ext cx="6345260" cy="165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Clr>
                <a:srgbClr val="FF0000"/>
              </a:buClr>
              <a:buSzPct val="100000"/>
              <a:buNone/>
            </a:pPr>
            <a:r>
              <a:rPr lang="en-US" sz="2000" dirty="0">
                <a:solidFill>
                  <a:schemeClr val="tx1"/>
                </a:solidFill>
              </a:rPr>
              <a:t>Client sends the query to any of the replicas</a:t>
            </a:r>
          </a:p>
          <a:p>
            <a:pPr marL="628650" lvl="1" indent="-28575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Local at source replica</a:t>
            </a:r>
          </a:p>
          <a:p>
            <a:pPr marL="628650" lvl="1" indent="-28575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Evaluate synchronously, no side effects</a:t>
            </a:r>
            <a:endParaRPr lang="he-IL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20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17" y="2286428"/>
            <a:ext cx="6346825" cy="270110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62817" y="5201553"/>
            <a:ext cx="6345260" cy="165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Clr>
                <a:srgbClr val="FF0000"/>
              </a:buClr>
              <a:buSzPct val="100000"/>
              <a:buNone/>
            </a:pPr>
            <a:r>
              <a:rPr lang="en-US" sz="2000" dirty="0">
                <a:solidFill>
                  <a:schemeClr val="tx1"/>
                </a:solidFill>
              </a:rPr>
              <a:t>Client sends the query to any of the replicas</a:t>
            </a:r>
          </a:p>
          <a:p>
            <a:pPr marL="628650" lvl="1" indent="-28575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Local at source replica</a:t>
            </a:r>
          </a:p>
          <a:p>
            <a:pPr marL="628650" lvl="1" indent="-28575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Evaluate synchronously, no side effects</a:t>
            </a:r>
            <a:endParaRPr lang="he-IL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168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2" y="2293557"/>
            <a:ext cx="6387956" cy="265645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62817" y="5201553"/>
            <a:ext cx="6345260" cy="165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Clr>
                <a:srgbClr val="FF0000"/>
              </a:buClr>
              <a:buSzPct val="100000"/>
              <a:buNone/>
            </a:pPr>
            <a:r>
              <a:rPr lang="en-US" sz="2000" dirty="0">
                <a:solidFill>
                  <a:schemeClr val="tx1"/>
                </a:solidFill>
              </a:rPr>
              <a:t>Client sends the query to any of the replicas</a:t>
            </a:r>
          </a:p>
          <a:p>
            <a:pPr marL="628650" lvl="1" indent="-28575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Local at source replica</a:t>
            </a:r>
          </a:p>
          <a:p>
            <a:pPr marL="628650" lvl="1" indent="-28575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Evaluate synchronously, no side effects</a:t>
            </a:r>
            <a:endParaRPr lang="he-IL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3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7485899" y="1933143"/>
            <a:ext cx="612668" cy="1652677"/>
            <a:chOff x="8532646" y="2414407"/>
            <a:chExt cx="612668" cy="1652677"/>
          </a:xfrm>
        </p:grpSpPr>
        <p:sp>
          <p:nvSpPr>
            <p:cNvPr id="30" name="TextBox 29"/>
            <p:cNvSpPr txBox="1"/>
            <p:nvPr/>
          </p:nvSpPr>
          <p:spPr>
            <a:xfrm>
              <a:off x="8532646" y="366697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Bob</a:t>
              </a:r>
              <a:endParaRPr lang="de-CH" sz="2000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02116" y="2414407"/>
              <a:ext cx="445632" cy="1275642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7857341" y="2580137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Alice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</a:t>
            </a:r>
            <a:endParaRPr lang="de-CH" dirty="0"/>
          </a:p>
        </p:txBody>
      </p:sp>
      <p:sp>
        <p:nvSpPr>
          <p:cNvPr id="19" name="Rectangle 26"/>
          <p:cNvSpPr/>
          <p:nvPr/>
        </p:nvSpPr>
        <p:spPr>
          <a:xfrm>
            <a:off x="4426410" y="1556217"/>
            <a:ext cx="1944000" cy="1116000"/>
          </a:xfrm>
          <a:custGeom>
            <a:avLst/>
            <a:gdLst/>
            <a:ahLst/>
            <a:cxnLst/>
            <a:rect l="l" t="t" r="r" b="b"/>
            <a:pathLst>
              <a:path w="1944000" h="1116000">
                <a:moveTo>
                  <a:pt x="288000" y="0"/>
                </a:moveTo>
                <a:lnTo>
                  <a:pt x="540000" y="0"/>
                </a:lnTo>
                <a:lnTo>
                  <a:pt x="540000" y="216000"/>
                </a:lnTo>
                <a:lnTo>
                  <a:pt x="846000" y="216000"/>
                </a:lnTo>
                <a:lnTo>
                  <a:pt x="846000" y="0"/>
                </a:lnTo>
                <a:lnTo>
                  <a:pt x="1098000" y="0"/>
                </a:lnTo>
                <a:lnTo>
                  <a:pt x="1098000" y="216000"/>
                </a:lnTo>
                <a:lnTo>
                  <a:pt x="1404000" y="216000"/>
                </a:lnTo>
                <a:lnTo>
                  <a:pt x="1404000" y="0"/>
                </a:lnTo>
                <a:lnTo>
                  <a:pt x="1656000" y="0"/>
                </a:lnTo>
                <a:lnTo>
                  <a:pt x="1656000" y="216000"/>
                </a:lnTo>
                <a:lnTo>
                  <a:pt x="1944000" y="216000"/>
                </a:lnTo>
                <a:lnTo>
                  <a:pt x="1944000" y="720056"/>
                </a:lnTo>
                <a:lnTo>
                  <a:pt x="1098000" y="720056"/>
                </a:lnTo>
                <a:lnTo>
                  <a:pt x="1098000" y="864000"/>
                </a:lnTo>
                <a:lnTo>
                  <a:pt x="1224000" y="864000"/>
                </a:lnTo>
                <a:lnTo>
                  <a:pt x="972000" y="1116000"/>
                </a:lnTo>
                <a:lnTo>
                  <a:pt x="720000" y="864000"/>
                </a:lnTo>
                <a:lnTo>
                  <a:pt x="846000" y="864000"/>
                </a:lnTo>
                <a:lnTo>
                  <a:pt x="846000" y="720056"/>
                </a:lnTo>
                <a:lnTo>
                  <a:pt x="0" y="720056"/>
                </a:lnTo>
                <a:lnTo>
                  <a:pt x="0" y="216000"/>
                </a:lnTo>
                <a:lnTo>
                  <a:pt x="288000" y="2160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Verification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21" name="Down Arrow 9"/>
          <p:cNvSpPr/>
          <p:nvPr/>
        </p:nvSpPr>
        <p:spPr>
          <a:xfrm>
            <a:off x="260953" y="1753582"/>
            <a:ext cx="1944000" cy="900000"/>
          </a:xfrm>
          <a:custGeom>
            <a:avLst/>
            <a:gdLst/>
            <a:ahLst/>
            <a:cxnLst/>
            <a:rect l="l" t="t" r="r" b="b"/>
            <a:pathLst>
              <a:path w="1944000" h="900000">
                <a:moveTo>
                  <a:pt x="0" y="0"/>
                </a:moveTo>
                <a:lnTo>
                  <a:pt x="1944000" y="0"/>
                </a:lnTo>
                <a:lnTo>
                  <a:pt x="1944000" y="504056"/>
                </a:lnTo>
                <a:lnTo>
                  <a:pt x="1638000" y="504056"/>
                </a:lnTo>
                <a:lnTo>
                  <a:pt x="1638000" y="648000"/>
                </a:lnTo>
                <a:lnTo>
                  <a:pt x="1764000" y="648000"/>
                </a:lnTo>
                <a:lnTo>
                  <a:pt x="1512000" y="900000"/>
                </a:lnTo>
                <a:lnTo>
                  <a:pt x="1260000" y="648000"/>
                </a:lnTo>
                <a:lnTo>
                  <a:pt x="1386000" y="648000"/>
                </a:lnTo>
                <a:lnTo>
                  <a:pt x="1386000" y="504056"/>
                </a:lnTo>
                <a:lnTo>
                  <a:pt x="558000" y="504056"/>
                </a:lnTo>
                <a:lnTo>
                  <a:pt x="558000" y="648000"/>
                </a:lnTo>
                <a:lnTo>
                  <a:pt x="684000" y="648000"/>
                </a:lnTo>
                <a:lnTo>
                  <a:pt x="432000" y="900000"/>
                </a:lnTo>
                <a:lnTo>
                  <a:pt x="180000" y="648000"/>
                </a:lnTo>
                <a:lnTo>
                  <a:pt x="306000" y="648000"/>
                </a:lnTo>
                <a:lnTo>
                  <a:pt x="306000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Key Generation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40430" y="5290206"/>
            <a:ext cx="1286659" cy="637144"/>
          </a:xfrm>
          <a:prstGeom prst="roundRect">
            <a:avLst>
              <a:gd name="adj" fmla="val 400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Alice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(Public)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53813" y="5290206"/>
            <a:ext cx="1286659" cy="637144"/>
          </a:xfrm>
          <a:prstGeom prst="roundRect">
            <a:avLst>
              <a:gd name="adj" fmla="val 463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Alice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(Secret)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18747" y="127819"/>
            <a:ext cx="3378420" cy="1484414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Goal: </a:t>
            </a:r>
            <a:r>
              <a:rPr lang="en-US" sz="1800" dirty="0">
                <a:solidFill>
                  <a:schemeClr val="tx1"/>
                </a:solidFill>
              </a:rPr>
              <a:t>Bob should be sure that the message originates from Alice.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16298" y="1549799"/>
            <a:ext cx="1944000" cy="1116000"/>
          </a:xfrm>
          <a:custGeom>
            <a:avLst/>
            <a:gdLst/>
            <a:ahLst/>
            <a:cxnLst/>
            <a:rect l="l" t="t" r="r" b="b"/>
            <a:pathLst>
              <a:path w="1944000" h="1116000">
                <a:moveTo>
                  <a:pt x="288000" y="0"/>
                </a:moveTo>
                <a:lnTo>
                  <a:pt x="540000" y="0"/>
                </a:lnTo>
                <a:lnTo>
                  <a:pt x="540000" y="216000"/>
                </a:lnTo>
                <a:lnTo>
                  <a:pt x="1404000" y="216000"/>
                </a:lnTo>
                <a:lnTo>
                  <a:pt x="1404000" y="0"/>
                </a:lnTo>
                <a:lnTo>
                  <a:pt x="1656000" y="0"/>
                </a:lnTo>
                <a:lnTo>
                  <a:pt x="1656000" y="216000"/>
                </a:lnTo>
                <a:lnTo>
                  <a:pt x="1944000" y="216000"/>
                </a:lnTo>
                <a:lnTo>
                  <a:pt x="1944000" y="720056"/>
                </a:lnTo>
                <a:lnTo>
                  <a:pt x="1098000" y="720056"/>
                </a:lnTo>
                <a:lnTo>
                  <a:pt x="1098000" y="864000"/>
                </a:lnTo>
                <a:lnTo>
                  <a:pt x="1224000" y="864000"/>
                </a:lnTo>
                <a:lnTo>
                  <a:pt x="972000" y="1116000"/>
                </a:lnTo>
                <a:lnTo>
                  <a:pt x="720000" y="864000"/>
                </a:lnTo>
                <a:lnTo>
                  <a:pt x="846000" y="864000"/>
                </a:lnTo>
                <a:lnTo>
                  <a:pt x="846000" y="720056"/>
                </a:lnTo>
                <a:lnTo>
                  <a:pt x="0" y="720056"/>
                </a:lnTo>
                <a:lnTo>
                  <a:pt x="0" y="216000"/>
                </a:lnTo>
                <a:lnTo>
                  <a:pt x="288000" y="2160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78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Signing</a:t>
            </a:r>
            <a:endParaRPr lang="de-CH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431077" y="5506516"/>
            <a:ext cx="1286659" cy="637144"/>
            <a:chOff x="7785038" y="4080838"/>
            <a:chExt cx="1286659" cy="6371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ounded Rectangle 23"/>
            <p:cNvSpPr/>
            <p:nvPr/>
          </p:nvSpPr>
          <p:spPr>
            <a:xfrm>
              <a:off x="7785038" y="4080838"/>
              <a:ext cx="1286659" cy="637144"/>
            </a:xfrm>
            <a:prstGeom prst="roundRect">
              <a:avLst>
                <a:gd name="adj" fmla="val 463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 descr="addin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7981609" y="4237376"/>
              <a:ext cx="934403" cy="37719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459831" y="4511841"/>
            <a:ext cx="739305" cy="1659102"/>
            <a:chOff x="1195136" y="4511841"/>
            <a:chExt cx="739305" cy="1659102"/>
          </a:xfrm>
        </p:grpSpPr>
        <p:sp>
          <p:nvSpPr>
            <p:cNvPr id="36" name="TextBox 35"/>
            <p:cNvSpPr txBox="1"/>
            <p:nvPr/>
          </p:nvSpPr>
          <p:spPr>
            <a:xfrm>
              <a:off x="1195136" y="5770833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Alice</a:t>
              </a:r>
              <a:endParaRPr lang="de-CH" sz="2000" dirty="0"/>
            </a:p>
          </p:txBody>
        </p:sp>
        <p:pic>
          <p:nvPicPr>
            <p:cNvPr id="37" name="Picture 36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14174" y="4511841"/>
              <a:ext cx="468571" cy="1268572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642769" y="5722827"/>
            <a:ext cx="1286659" cy="637144"/>
            <a:chOff x="2632935" y="6096452"/>
            <a:chExt cx="1286659" cy="6371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2632935" y="6096452"/>
              <a:ext cx="1286659" cy="637144"/>
              <a:chOff x="2632935" y="6096452"/>
              <a:chExt cx="1286659" cy="637144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632935" y="6096452"/>
                <a:ext cx="1286659" cy="637144"/>
              </a:xfrm>
              <a:prstGeom prst="roundRect">
                <a:avLst>
                  <a:gd name="adj" fmla="val 463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3058773" y="6106266"/>
                <a:ext cx="430944" cy="595050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3126658" y="6105832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de-CH" sz="2000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868045" y="3643303"/>
            <a:ext cx="1286659" cy="637144"/>
          </a:xfrm>
          <a:prstGeom prst="roundRect">
            <a:avLst>
              <a:gd name="adj" fmla="val 46306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Message</a:t>
            </a:r>
            <a:endParaRPr lang="de-CH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9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0.00173 0.444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221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46519E-6 L -0.27968 -0.086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3" y="-434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07407E-6 L -0.18802 -0.1958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-979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0.25625 0.042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75734E-6 L 0.00121 0.44483 " pathEditMode="relative" rAng="0" ptsTypes="AA">
                                      <p:cBhvr>
                                        <p:cTn id="28" dur="2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223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0.04279 L 0.08489 0.3085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132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02 -0.19593 L -0.40521 -0.054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68" y="70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89 0.30858 L 0.63889 0.0041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91" y="-1522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616E-6 L 0.51303 -0.3018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42" y="-15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751E-6 L -0.00313 0.1626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81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95929E-6 L 0.29132 0.4133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20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10" grpId="0" animBg="1"/>
      <p:bldP spid="14" grpId="0" animBg="1"/>
      <p:bldP spid="14" grpId="1" animBg="1"/>
      <p:bldP spid="17" grpId="0" animBg="1"/>
      <p:bldP spid="20" grpId="0" animBg="1"/>
      <p:bldP spid="20" grpId="1" animBg="1"/>
      <p:bldP spid="16" grpId="0" animBg="1"/>
      <p:bldP spid="16" grpId="1" animBg="1"/>
      <p:bldP spid="16" grpId="2" animBg="1"/>
      <p:bldP spid="16" grpId="3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State-based replication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7" y="2172448"/>
            <a:ext cx="6346825" cy="22322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58320" y="4405175"/>
                <a:ext cx="3913680" cy="2300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Local at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.u(a),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.u(b), </a:t>
                </a: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Precondition, compute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Update local payload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20" y="4405175"/>
                <a:ext cx="3913680" cy="2300875"/>
              </a:xfrm>
              <a:prstGeom prst="rect">
                <a:avLst/>
              </a:prstGeom>
              <a:blipFill rotWithShape="1">
                <a:blip r:embed="rId3"/>
                <a:stretch>
                  <a:fillRect l="-1402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Causal History:</a:t>
                </a: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query: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  <a:blipFill rotWithShape="1">
                <a:blip r:embed="rId4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641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State-based replication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658320" y="4405175"/>
                <a:ext cx="421848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Local at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.u(a),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.u(b), </a:t>
                </a: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Precondition, compute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Update local payload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20" y="4405175"/>
                <a:ext cx="4218480" cy="3530600"/>
              </a:xfrm>
              <a:prstGeom prst="rect">
                <a:avLst/>
              </a:prstGeom>
              <a:blipFill rotWithShape="1">
                <a:blip r:embed="rId2"/>
                <a:stretch>
                  <a:fillRect l="-1301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7" y="2147387"/>
            <a:ext cx="6346825" cy="224460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Causal History:</a:t>
                </a: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query: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  <a:blipFill rotWithShape="1">
                <a:blip r:embed="rId4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179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State-based replication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656755" y="4412503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Local at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.u(a),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.u(b), </a:t>
                </a: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Precondition, compute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Update local payload</a:t>
                </a:r>
              </a:p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Convergence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Episodically: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payload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delivery: merge payloads</a:t>
                </a:r>
                <a:endParaRPr lang="he-IL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55" y="4412503"/>
                <a:ext cx="6345260" cy="3530600"/>
              </a:xfrm>
              <a:prstGeom prst="rect">
                <a:avLst/>
              </a:prstGeom>
              <a:blipFill rotWithShape="1">
                <a:blip r:embed="rId2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9" y="2181312"/>
            <a:ext cx="6307118" cy="2218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Causal History:</a:t>
                </a: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query: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merge: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he-IL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  <a:blipFill rotWithShape="1">
                <a:blip r:embed="rId4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157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State-based replication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42" y="2197626"/>
            <a:ext cx="6357135" cy="22477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56755" y="4412503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Local at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.u(a),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.u(b), </a:t>
                </a: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Precondition, compute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Update local payload</a:t>
                </a:r>
              </a:p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Convergence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Episodically: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payload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delivery: merge payloads</a:t>
                </a:r>
                <a:endParaRPr lang="he-IL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55" y="4412503"/>
                <a:ext cx="6345260" cy="3530600"/>
              </a:xfrm>
              <a:prstGeom prst="rect">
                <a:avLst/>
              </a:prstGeom>
              <a:blipFill rotWithShape="1">
                <a:blip r:embed="rId3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Causal History:</a:t>
                </a: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query: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merge: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he-IL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  <a:blipFill rotWithShape="1">
                <a:blip r:embed="rId4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422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State-based replication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17" y="2187402"/>
            <a:ext cx="6246176" cy="227484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56755" y="4412503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Local at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.u(a),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.u(b), </a:t>
                </a: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Precondition, compute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Update local payload</a:t>
                </a:r>
              </a:p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Convergence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Episodically: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payload</a:t>
                </a:r>
              </a:p>
              <a:p>
                <a:pPr marL="6286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delivery: merge payloads</a:t>
                </a:r>
                <a:endParaRPr lang="he-IL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55" y="4412503"/>
                <a:ext cx="6345260" cy="3530600"/>
              </a:xfrm>
              <a:prstGeom prst="rect">
                <a:avLst/>
              </a:prstGeom>
              <a:blipFill rotWithShape="1">
                <a:blip r:embed="rId3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Causal History:</a:t>
                </a: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query: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merge: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he-IL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00" y="4404725"/>
                <a:ext cx="6345260" cy="3530600"/>
              </a:xfrm>
              <a:prstGeom prst="rect">
                <a:avLst/>
              </a:prstGeom>
              <a:blipFill rotWithShape="1">
                <a:blip r:embed="rId4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655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Semi-lattice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5970" y="2379730"/>
                <a:ext cx="8001196" cy="4478270"/>
              </a:xfrm>
            </p:spPr>
            <p:txBody>
              <a:bodyPr/>
              <a:lstStyle/>
              <a:p>
                <a:pPr marL="0" indent="0" algn="l">
                  <a:buClr>
                    <a:srgbClr val="FF0000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A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poset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,≤)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</a:t>
                </a:r>
                <a:r>
                  <a:rPr lang="en-US" sz="2000" dirty="0">
                    <a:solidFill>
                      <a:srgbClr val="FF0000"/>
                    </a:solidFill>
                  </a:rPr>
                  <a:t>join-semi-lattice</a:t>
                </a:r>
                <a:r>
                  <a:rPr lang="en-US" sz="2000" dirty="0">
                    <a:solidFill>
                      <a:schemeClr val="tx1"/>
                    </a:solidFill>
                  </a:rPr>
                  <a:t> if for all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2000" dirty="0">
                    <a:solidFill>
                      <a:schemeClr val="tx1"/>
                    </a:solidFill>
                  </a:rPr>
                  <a:t> in S an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LUB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exists</a:t>
                </a:r>
              </a:p>
              <a:p>
                <a:pPr marL="685800" lvl="1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such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n-US" sz="400" dirty="0"/>
              </a:p>
              <a:p>
                <a:pPr marL="0" indent="0" algn="l" rtl="0">
                  <a:buClr>
                    <a:srgbClr val="FF0000"/>
                  </a:buClr>
                </a:pPr>
                <a:r>
                  <a:rPr lang="en-US" sz="2400" dirty="0">
                    <a:solidFill>
                      <a:srgbClr val="FF0000"/>
                    </a:solidFill>
                  </a:rPr>
                  <a:t>LUB</a:t>
                </a:r>
                <a:r>
                  <a:rPr lang="en-US" sz="2400" dirty="0">
                    <a:solidFill>
                      <a:schemeClr val="tx1"/>
                    </a:solidFill>
                  </a:rPr>
                  <a:t> = Least Upper Bound is something that satisfies these:</a:t>
                </a:r>
              </a:p>
              <a:p>
                <a:pPr marL="685800" lvl="1" indent="-34290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Associative: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/>
              </a:p>
              <a:p>
                <a:pPr marL="685800" lvl="1" indent="-34290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Commutative: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marL="685800" lvl="1" indent="-34290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Idempotent: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marL="171450" indent="-1714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n-US" sz="400" dirty="0"/>
              </a:p>
              <a:p>
                <a:pPr marL="0" indent="0" algn="l" rtl="0">
                  <a:buClr>
                    <a:srgbClr val="FF0000"/>
                  </a:buClr>
                </a:pPr>
                <a:r>
                  <a:rPr lang="en-US" sz="2400" dirty="0">
                    <a:solidFill>
                      <a:schemeClr val="tx1"/>
                    </a:solidFill>
                  </a:rPr>
                  <a:t>Examples:</a:t>
                </a:r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,≤</m:t>
                        </m:r>
                      </m:e>
                    </m:d>
                    <m:r>
                      <a:rPr lang="en-US" sz="1800">
                        <a:latin typeface="Cambria Math" panose="02040503050406030204" pitchFamily="18" charset="0"/>
                      </a:rPr>
                      <m:t>:   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𝑠𝑒𝑡𝑠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,⊆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800" dirty="0"/>
              </a:p>
              <a:p>
                <a:pPr marL="0" indent="0" algn="l" rtl="0">
                  <a:buClr>
                    <a:srgbClr val="FF0000"/>
                  </a:buClr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970" y="2379730"/>
                <a:ext cx="8001196" cy="4478270"/>
              </a:xfrm>
              <a:blipFill>
                <a:blip r:embed="rId2"/>
                <a:stretch>
                  <a:fillRect l="-2285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840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State-based: monotonic semi-lattice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dirty="0"/>
                  <a:t> CvRDT</a:t>
                </a:r>
                <a:endParaRPr lang="he-IL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576" t="-35897" r="-865" b="-529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865970" y="4651608"/>
            <a:ext cx="6345260" cy="39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2000" dirty="0">
                <a:solidFill>
                  <a:schemeClr val="tx1"/>
                </a:solidFill>
              </a:rPr>
              <a:t>If:	 </a:t>
            </a:r>
          </a:p>
          <a:p>
            <a:pPr marL="0" indent="0" algn="l" rtl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l" rtl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l" rtl="0">
              <a:buNone/>
            </a:pPr>
            <a:r>
              <a:rPr lang="en-US" sz="2000" dirty="0">
                <a:solidFill>
                  <a:schemeClr val="tx1"/>
                </a:solidFill>
              </a:rPr>
              <a:t>then replicas converge to LUB of last values</a:t>
            </a:r>
            <a:endParaRPr lang="he-IL" sz="20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65" y="2180878"/>
            <a:ext cx="6418077" cy="2237071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333356" y="4651608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payload type forms a </a:t>
            </a:r>
            <a:r>
              <a:rPr lang="en-US" sz="2000" u="sng" dirty="0">
                <a:solidFill>
                  <a:schemeClr val="tx1"/>
                </a:solidFill>
              </a:rPr>
              <a:t>semi-lattice</a:t>
            </a:r>
          </a:p>
          <a:p>
            <a:pPr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updates are increasing</a:t>
            </a:r>
          </a:p>
          <a:p>
            <a:pPr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merge computes Least Upper Bound</a:t>
            </a:r>
          </a:p>
        </p:txBody>
      </p:sp>
    </p:spTree>
    <p:extLst>
      <p:ext uri="{BB962C8B-B14F-4D97-AF65-F5344CB8AC3E}">
        <p14:creationId xmlns:p14="http://schemas.microsoft.com/office/powerpoint/2010/main" val="958937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Operation-based approach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514600"/>
                <a:ext cx="7700069" cy="4220693"/>
              </a:xfrm>
            </p:spPr>
            <p:txBody>
              <a:bodyPr>
                <a:normAutofit lnSpcReduction="10000"/>
              </a:bodyPr>
              <a:lstStyle/>
              <a:p>
                <a:pPr marL="0" indent="0" algn="l">
                  <a:buClr>
                    <a:srgbClr val="FF0000"/>
                  </a:buClr>
                </a:pPr>
                <a:r>
                  <a:rPr lang="en-US" sz="2000" dirty="0"/>
                  <a:t>An object is a tuple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l" rtl="0">
                  <a:buClr>
                    <a:srgbClr val="FF0000"/>
                  </a:buClr>
                </a:pPr>
                <a:endParaRPr lang="en-US" sz="2000" dirty="0"/>
              </a:p>
              <a:p>
                <a:pPr marL="457200" indent="-45720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457200" indent="-45720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 algn="l" rtl="0">
                  <a:buClr>
                    <a:srgbClr val="FF0000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prepare-update</a:t>
                </a:r>
              </a:p>
              <a:p>
                <a:pPr lvl="1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Precondition at source</a:t>
                </a:r>
              </a:p>
              <a:p>
                <a:pPr lvl="1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1st phase: at source, synchronous, no side effects</a:t>
                </a:r>
              </a:p>
              <a:p>
                <a:pPr marL="0" indent="0" algn="l" rtl="0">
                  <a:buClr>
                    <a:srgbClr val="FF0000"/>
                  </a:buClr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l" rtl="0">
                  <a:buClr>
                    <a:srgbClr val="FF0000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effect-update</a:t>
                </a:r>
              </a:p>
              <a:p>
                <a:pPr lvl="1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Precondition against downstream state (P)</a:t>
                </a:r>
              </a:p>
              <a:p>
                <a:pPr lvl="1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2nd phase, asynchronous, side-effects to downstream state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514600"/>
                <a:ext cx="7700069" cy="4220693"/>
              </a:xfrm>
              <a:blipFill>
                <a:blip r:embed="rId2"/>
                <a:stretch>
                  <a:fillRect l="-1979" t="-2601" b="-2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3070098" y="2794716"/>
            <a:ext cx="497350" cy="28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464417" y="2806522"/>
            <a:ext cx="319828" cy="47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0607" y="2806522"/>
            <a:ext cx="273662" cy="737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82595" y="2833353"/>
            <a:ext cx="238876" cy="71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93788" y="2806523"/>
            <a:ext cx="513942" cy="25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86028" y="2975021"/>
            <a:ext cx="141270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payload set</a:t>
            </a:r>
            <a:endParaRPr lang="he-I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405107" y="3284114"/>
            <a:ext cx="12374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initial state</a:t>
            </a:r>
            <a:endParaRPr lang="he-I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12332" y="3556802"/>
            <a:ext cx="75578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query</a:t>
            </a:r>
            <a:endParaRPr lang="he-I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127271" y="3552560"/>
            <a:ext cx="185394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prepare-update</a:t>
            </a:r>
            <a:endParaRPr lang="he-IL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820238" y="3265522"/>
            <a:ext cx="167184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effect-update</a:t>
            </a:r>
            <a:endParaRPr lang="he-I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330699" y="2985270"/>
            <a:ext cx="234198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delivery precondition</a:t>
            </a:r>
            <a:endParaRPr lang="he-IL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608592" y="2819455"/>
            <a:ext cx="336895" cy="44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146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Operation-based replication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2" y="2150772"/>
            <a:ext cx="6289162" cy="2248851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56755" y="4412503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Clr>
                <a:srgbClr val="FF0000"/>
              </a:buClr>
              <a:buSzPct val="100000"/>
              <a:buNone/>
            </a:pPr>
            <a:r>
              <a:rPr lang="en-US" dirty="0">
                <a:solidFill>
                  <a:schemeClr val="tx1"/>
                </a:solidFill>
              </a:rPr>
              <a:t>Local at source</a:t>
            </a:r>
          </a:p>
          <a:p>
            <a:pPr marL="628650" lvl="1" indent="-28575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Precondition, compute</a:t>
            </a:r>
          </a:p>
          <a:p>
            <a:pPr marL="628650" lvl="1" indent="-28575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Broadcast to all replicas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4510706" y="4412503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Causal History:</a:t>
                </a: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query/prepare-update: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706" y="4412503"/>
                <a:ext cx="6345260" cy="3530600"/>
              </a:xfrm>
              <a:prstGeom prst="rect">
                <a:avLst/>
              </a:prstGeom>
              <a:blipFill rotWithShape="1">
                <a:blip r:embed="rId3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232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Operation-based replication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4" y="2215166"/>
            <a:ext cx="6273250" cy="2261731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6755" y="4412503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Clr>
                <a:srgbClr val="FF0000"/>
              </a:buClr>
              <a:buSzPct val="100000"/>
              <a:buNone/>
            </a:pPr>
            <a:r>
              <a:rPr lang="en-US" dirty="0">
                <a:solidFill>
                  <a:schemeClr val="tx1"/>
                </a:solidFill>
              </a:rPr>
              <a:t>Local at source</a:t>
            </a:r>
          </a:p>
          <a:p>
            <a:pPr lvl="1" indent="-34290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Precondition, compute</a:t>
            </a:r>
          </a:p>
          <a:p>
            <a:pPr lvl="1" indent="-34290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Broadcast to all replicas</a:t>
            </a:r>
          </a:p>
          <a:p>
            <a:pPr marL="0" indent="0" algn="l" rtl="0">
              <a:buClr>
                <a:srgbClr val="FF0000"/>
              </a:buClr>
              <a:buSzPct val="100000"/>
              <a:buNone/>
            </a:pPr>
            <a:r>
              <a:rPr lang="en-US" dirty="0">
                <a:solidFill>
                  <a:schemeClr val="tx1"/>
                </a:solidFill>
              </a:rPr>
              <a:t>Eventually, at all replicas:</a:t>
            </a:r>
          </a:p>
          <a:p>
            <a:pPr lvl="1" indent="-34290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Downstream precondition</a:t>
            </a:r>
          </a:p>
          <a:p>
            <a:pPr lvl="1" indent="-34290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Assign local replica</a:t>
            </a:r>
            <a:endParaRPr lang="he-IL" dirty="0">
              <a:solidFill>
                <a:schemeClr val="tx1"/>
              </a:solidFill>
            </a:endParaRPr>
          </a:p>
          <a:p>
            <a:pPr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4510706" y="4412503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Causal History:</a:t>
                </a: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query/prepare-update: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effect-update: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706" y="4412503"/>
                <a:ext cx="6345260" cy="3530600"/>
              </a:xfrm>
              <a:prstGeom prst="rect">
                <a:avLst/>
              </a:prstGeom>
              <a:blipFill rotWithShape="1">
                <a:blip r:embed="rId3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84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71600" y="2743201"/>
            <a:ext cx="7123113" cy="613792"/>
          </a:xfrm>
        </p:spPr>
        <p:txBody>
          <a:bodyPr>
            <a:normAutofit/>
          </a:bodyPr>
          <a:lstStyle/>
          <a:p>
            <a:r>
              <a:rPr lang="en-US" sz="3200" dirty="0"/>
              <a:t>We now try to build bitcoin…</a:t>
            </a:r>
            <a:endParaRPr lang="de-CH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#1</a:t>
            </a:r>
            <a:endParaRPr lang="de-CH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403648" y="3423424"/>
            <a:ext cx="7123113" cy="679344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/>
              <a:t>… but we will fail.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7895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Operation-based replication</a:t>
            </a:r>
            <a:endParaRPr lang="he-I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5" y="2215167"/>
            <a:ext cx="6336473" cy="226851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6755" y="4412503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Clr>
                <a:srgbClr val="FF0000"/>
              </a:buClr>
              <a:buSzPct val="100000"/>
              <a:buNone/>
            </a:pPr>
            <a:r>
              <a:rPr lang="en-US" dirty="0">
                <a:solidFill>
                  <a:schemeClr val="tx1"/>
                </a:solidFill>
              </a:rPr>
              <a:t>Local at source</a:t>
            </a:r>
          </a:p>
          <a:p>
            <a:pPr lvl="1" indent="-34290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Precondition, compute</a:t>
            </a:r>
          </a:p>
          <a:p>
            <a:pPr lvl="1" indent="-34290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Broadcast to all replicas</a:t>
            </a:r>
          </a:p>
          <a:p>
            <a:pPr marL="0" indent="0" algn="l" rtl="0">
              <a:buClr>
                <a:srgbClr val="FF0000"/>
              </a:buClr>
              <a:buSzPct val="100000"/>
              <a:buNone/>
            </a:pPr>
            <a:r>
              <a:rPr lang="en-US" dirty="0">
                <a:solidFill>
                  <a:schemeClr val="tx1"/>
                </a:solidFill>
              </a:rPr>
              <a:t>Eventually, at all replicas:</a:t>
            </a:r>
          </a:p>
          <a:p>
            <a:pPr lvl="1" indent="-34290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Downstream precondition</a:t>
            </a:r>
          </a:p>
          <a:p>
            <a:pPr lvl="1" indent="-342900"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Assign local replica</a:t>
            </a:r>
            <a:endParaRPr lang="he-IL" dirty="0">
              <a:solidFill>
                <a:schemeClr val="tx1"/>
              </a:solidFill>
            </a:endParaRPr>
          </a:p>
          <a:p>
            <a:pPr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510706" y="4412503"/>
                <a:ext cx="6345260" cy="353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Clr>
                    <a:srgbClr val="FF0000"/>
                  </a:buClr>
                  <a:buSzPct val="10000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Causal History:</a:t>
                </a: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query/prepare-update: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on effect-update: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706" y="4412503"/>
                <a:ext cx="6345260" cy="3530600"/>
              </a:xfrm>
              <a:prstGeom prst="rect">
                <a:avLst/>
              </a:prstGeom>
              <a:blipFill rotWithShape="1">
                <a:blip r:embed="rId3"/>
                <a:stretch>
                  <a:fillRect l="-86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1407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Op-based: commute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dirty="0"/>
                  <a:t> CmRDT</a:t>
                </a:r>
                <a:endParaRPr lang="he-IL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35897" b="-529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862817" y="4669003"/>
            <a:ext cx="7248030" cy="236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2000" dirty="0">
                <a:solidFill>
                  <a:schemeClr val="tx1"/>
                </a:solidFill>
              </a:rPr>
              <a:t>If:</a:t>
            </a:r>
          </a:p>
          <a:p>
            <a:pPr marL="0" indent="0" algn="l" rtl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l" rtl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l" rtl="0">
              <a:buNone/>
            </a:pPr>
            <a:endParaRPr lang="en-US" sz="400" dirty="0">
              <a:solidFill>
                <a:schemeClr val="tx1"/>
              </a:solidFill>
            </a:endParaRPr>
          </a:p>
          <a:p>
            <a:pPr marL="0" indent="0" algn="l" rtl="0">
              <a:buNone/>
            </a:pPr>
            <a:r>
              <a:rPr lang="en-US" sz="2000" dirty="0">
                <a:solidFill>
                  <a:schemeClr val="tx1"/>
                </a:solidFill>
              </a:rPr>
              <a:t>then replicas converge</a:t>
            </a:r>
            <a:endParaRPr lang="he-IL" sz="20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6" y="2170673"/>
            <a:ext cx="6390245" cy="2276717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401288" y="4669002"/>
            <a:ext cx="6840187" cy="225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i="1" dirty="0" err="1">
                <a:solidFill>
                  <a:schemeClr val="tx1"/>
                </a:solidFill>
              </a:rPr>
              <a:t>Liveness</a:t>
            </a:r>
            <a:r>
              <a:rPr lang="en-US" sz="2000" dirty="0">
                <a:solidFill>
                  <a:schemeClr val="tx1"/>
                </a:solidFill>
              </a:rPr>
              <a:t>: all replicas execute all operations in delivery order where the downstream precondition (P) is true</a:t>
            </a:r>
          </a:p>
          <a:p>
            <a:pPr algn="l" rtl="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chemeClr val="tx1"/>
                </a:solidFill>
              </a:rPr>
              <a:t>Safety</a:t>
            </a:r>
            <a:r>
              <a:rPr lang="en-US" sz="2000" dirty="0">
                <a:solidFill>
                  <a:schemeClr val="tx1"/>
                </a:solidFill>
              </a:rPr>
              <a:t>: concurrent operations all commute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579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692720"/>
          </a:xfrm>
        </p:spPr>
        <p:txBody>
          <a:bodyPr/>
          <a:lstStyle/>
          <a:p>
            <a:pPr algn="ctr"/>
            <a:r>
              <a:rPr lang="en-US" dirty="0"/>
              <a:t>Monotonic semi-lattice = Commutative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7291908" cy="2536857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state-based object can </a:t>
            </a:r>
            <a:r>
              <a:rPr lang="en-US" sz="2400" dirty="0">
                <a:solidFill>
                  <a:schemeClr val="tx1"/>
                </a:solidFill>
              </a:rPr>
              <a:t>emulate</a:t>
            </a:r>
            <a:r>
              <a:rPr lang="en-US" sz="2400" dirty="0"/>
              <a:t> an operation-based object, and vice-versa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Use state-based reasoning and then covert to operation based for better efficiency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78745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pPr algn="ctr"/>
            <a:r>
              <a:rPr lang="en-US" sz="4400" b="0" dirty="0"/>
              <a:t>CRDTs</a:t>
            </a:r>
            <a:endParaRPr lang="he-IL" sz="4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752600"/>
            <a:ext cx="6858000" cy="3566554"/>
          </a:xfrm>
        </p:spPr>
        <p:txBody>
          <a:bodyPr>
            <a:normAutofit/>
          </a:bodyPr>
          <a:lstStyle/>
          <a:p>
            <a:pPr algn="l" rtl="0">
              <a:buClr>
                <a:srgbClr val="FF0000"/>
              </a:buClr>
            </a:pPr>
            <a:endParaRPr lang="en-US" sz="2400" cap="none" dirty="0">
              <a:solidFill>
                <a:schemeClr val="tx1"/>
              </a:solidFill>
            </a:endParaRP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400" cap="none" dirty="0">
              <a:solidFill>
                <a:schemeClr val="tx1"/>
              </a:solidFill>
            </a:endParaRP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400" cap="none" dirty="0">
              <a:solidFill>
                <a:schemeClr val="tx1"/>
              </a:solidFill>
            </a:endParaRP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Op-based: Simple counter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cap="none" dirty="0">
                <a:solidFill>
                  <a:schemeClr val="tx1"/>
                </a:solidFill>
              </a:rPr>
              <a:t>State-Based: Multi-master counter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cap="none" dirty="0">
                <a:solidFill>
                  <a:schemeClr val="tx1"/>
                </a:solidFill>
              </a:rPr>
              <a:t>Op-Based: Observed-Remove Set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400" cap="none" dirty="0">
              <a:solidFill>
                <a:schemeClr val="tx1"/>
              </a:solidFill>
            </a:endParaRP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400" cap="none" dirty="0">
              <a:solidFill>
                <a:schemeClr val="tx1"/>
              </a:solidFill>
            </a:endParaRP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400" cap="none" dirty="0">
              <a:solidFill>
                <a:schemeClr val="tx1"/>
              </a:solidFill>
            </a:endParaRPr>
          </a:p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16613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Op-based: Simple counter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489200"/>
            <a:ext cx="7605542" cy="4182056"/>
          </a:xfrm>
        </p:spPr>
        <p:txBody>
          <a:bodyPr>
            <a:normAutofit/>
          </a:bodyPr>
          <a:lstStyle/>
          <a:p>
            <a:pPr marL="0" indent="0" algn="l" rtl="0">
              <a:buClr>
                <a:srgbClr val="FF0000"/>
              </a:buClr>
              <a:buNone/>
            </a:pPr>
            <a:endParaRPr lang="en-US" sz="800" dirty="0"/>
          </a:p>
          <a:p>
            <a:pPr marL="628650" lvl="1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Payload: </a:t>
            </a:r>
            <a:r>
              <a:rPr lang="en-US" sz="2000" i="1" dirty="0"/>
              <a:t>P = </a:t>
            </a:r>
            <a:r>
              <a:rPr lang="en-US" sz="2000" i="1" dirty="0" err="1"/>
              <a:t>int</a:t>
            </a:r>
            <a:r>
              <a:rPr lang="en-US" sz="2000" i="1" dirty="0"/>
              <a:t>, initial value 0</a:t>
            </a:r>
          </a:p>
          <a:p>
            <a:pPr marL="628650" lvl="1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Query: </a:t>
            </a:r>
            <a:r>
              <a:rPr lang="en-US" sz="2000" i="1" dirty="0"/>
              <a:t>value () : P[</a:t>
            </a:r>
            <a:r>
              <a:rPr lang="en-US" sz="2000" i="1" dirty="0" err="1"/>
              <a:t>i</a:t>
            </a:r>
            <a:r>
              <a:rPr lang="en-US" sz="2000" i="1" dirty="0"/>
              <a:t>]</a:t>
            </a:r>
          </a:p>
          <a:p>
            <a:pPr marL="628650" lvl="1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Update: </a:t>
            </a:r>
            <a:r>
              <a:rPr lang="en-US" sz="2000" i="1" dirty="0"/>
              <a:t>increment () </a:t>
            </a:r>
            <a:r>
              <a:rPr lang="en-US" sz="2000" i="1" dirty="0" err="1"/>
              <a:t>i</a:t>
            </a:r>
            <a:r>
              <a:rPr lang="en-US" sz="2000" i="1" dirty="0"/>
              <a:t> := </a:t>
            </a:r>
            <a:r>
              <a:rPr lang="en-US" sz="2000" i="1" dirty="0" err="1"/>
              <a:t>i</a:t>
            </a:r>
            <a:r>
              <a:rPr lang="en-US" sz="2000" i="1" dirty="0"/>
              <a:t> + 1 </a:t>
            </a:r>
          </a:p>
          <a:p>
            <a:pPr marL="628650" lvl="1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Update: </a:t>
            </a:r>
            <a:r>
              <a:rPr lang="en-US" sz="2000" i="1" dirty="0"/>
              <a:t>decrement () </a:t>
            </a:r>
            <a:r>
              <a:rPr lang="en-US" sz="2000" i="1" dirty="0" err="1"/>
              <a:t>i</a:t>
            </a:r>
            <a:r>
              <a:rPr lang="en-US" sz="2000" i="1" dirty="0"/>
              <a:t> := </a:t>
            </a:r>
            <a:r>
              <a:rPr lang="en-US" sz="2000" i="1" dirty="0" err="1"/>
              <a:t>i</a:t>
            </a:r>
            <a:r>
              <a:rPr lang="en-US" sz="2000" i="1" dirty="0"/>
              <a:t> − 1</a:t>
            </a:r>
          </a:p>
          <a:p>
            <a:pPr marL="628650" lvl="1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Both update operations commute</a:t>
            </a:r>
          </a:p>
          <a:p>
            <a:pPr marL="628650" lvl="1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So Simple Counter is a valid </a:t>
            </a:r>
            <a:r>
              <a:rPr lang="en-US" sz="2000" dirty="0" err="1"/>
              <a:t>CmRDT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6911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State-based: Counter --- Problem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860324" cy="5299656"/>
          </a:xfrm>
        </p:spPr>
        <p:txBody>
          <a:bodyPr>
            <a:normAutofit/>
          </a:bodyPr>
          <a:lstStyle/>
          <a:p>
            <a:pPr marL="0" indent="0" algn="l" rtl="0">
              <a:buClr>
                <a:srgbClr val="FF0000"/>
              </a:buClr>
              <a:buNone/>
            </a:pPr>
            <a:endParaRPr lang="en-US" sz="800" dirty="0"/>
          </a:p>
          <a:p>
            <a:pPr marL="342900" lvl="1" indent="0">
              <a:buClr>
                <a:srgbClr val="FF0000"/>
              </a:buClr>
              <a:buNone/>
            </a:pPr>
            <a:r>
              <a:rPr lang="en-US" sz="2400" dirty="0"/>
              <a:t>A state-based counter is not as straightforward. </a:t>
            </a:r>
          </a:p>
          <a:p>
            <a:pPr marL="628650" lvl="1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lvl="1" indent="0">
              <a:buClr>
                <a:srgbClr val="FF0000"/>
              </a:buClr>
              <a:buNone/>
            </a:pPr>
            <a:r>
              <a:rPr lang="en-US" sz="2400" dirty="0"/>
              <a:t>To see the problem in a simple setting, consider a Counter that only increments.</a:t>
            </a:r>
          </a:p>
          <a:p>
            <a:pPr marL="628650" lvl="1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Possible solution 1: the payload is an integer and merge adds the two values. </a:t>
            </a:r>
          </a:p>
          <a:p>
            <a:pPr marL="1033462" lvl="2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This is not a </a:t>
            </a:r>
            <a:r>
              <a:rPr lang="en-US" sz="1600" dirty="0" err="1"/>
              <a:t>CvRDT</a:t>
            </a:r>
            <a:r>
              <a:rPr lang="en-US" sz="1600" dirty="0"/>
              <a:t>, as merge is not idempotent.</a:t>
            </a:r>
          </a:p>
          <a:p>
            <a:pPr marL="628650" lvl="1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Possible solution 2:  the payload is a single integer and merge computes max. </a:t>
            </a:r>
          </a:p>
          <a:p>
            <a:pPr marL="1033462" lvl="2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This data type is a </a:t>
            </a:r>
            <a:r>
              <a:rPr lang="en-US" sz="1600" dirty="0" err="1"/>
              <a:t>CvRDT</a:t>
            </a:r>
            <a:r>
              <a:rPr lang="en-US" sz="1600" dirty="0"/>
              <a:t> as its states form a monotonic semi-lattice. </a:t>
            </a:r>
          </a:p>
          <a:p>
            <a:pPr marL="1033462" lvl="2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However: Consider two replicas, with the same initial state of 0; at each one, a client originates increment. They converge to 1 instead of the expected 2.</a:t>
            </a:r>
          </a:p>
        </p:txBody>
      </p:sp>
    </p:spTree>
    <p:extLst>
      <p:ext uri="{BB962C8B-B14F-4D97-AF65-F5344CB8AC3E}">
        <p14:creationId xmlns:p14="http://schemas.microsoft.com/office/powerpoint/2010/main" val="9197468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State-based: Multi-master counter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4382" y="2489200"/>
                <a:ext cx="7605542" cy="4182056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Clr>
                    <a:srgbClr val="FF0000"/>
                  </a:buClr>
                  <a:buNone/>
                </a:pPr>
                <a:r>
                  <a:rPr lang="en-US" sz="2400" dirty="0"/>
                  <a:t>Increment</a:t>
                </a:r>
              </a:p>
              <a:p>
                <a:pPr marL="0" indent="0" algn="l" rtl="0">
                  <a:buClr>
                    <a:srgbClr val="FF0000"/>
                  </a:buClr>
                  <a:buNone/>
                </a:pPr>
                <a:endParaRPr lang="en-US" sz="800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Payload: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endParaRPr lang="en-US" sz="2000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Partial order: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⇔"/>
                        <m:pos m:val="to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i="1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i="1" dirty="0"/>
                  <a:t>value()</a:t>
                </a:r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i="1" dirty="0"/>
                  <a:t>increment()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𝑀𝑦𝐼𝐷</m:t>
                        </m:r>
                      </m:e>
                    </m:d>
                  </m:oMath>
                </a14:m>
                <a:r>
                  <a:rPr lang="en-US" sz="2000" dirty="0"/>
                  <a:t>++</a:t>
                </a:r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endParaRPr lang="en-US" sz="2000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i="1" dirty="0"/>
                  <a:t>merge(</a:t>
                </a:r>
                <a:r>
                  <a:rPr lang="en-US" sz="2000" i="1" dirty="0" err="1"/>
                  <a:t>x,y</a:t>
                </a:r>
                <a:r>
                  <a:rPr lang="en-US" sz="2000" i="1" dirty="0"/>
                  <a:t>)</a:t>
                </a:r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[…,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endParaRPr lang="en-US" sz="2000" i="1" dirty="0"/>
              </a:p>
              <a:p>
                <a:pPr marL="342900" lvl="1" indent="0" algn="l" rtl="0">
                  <a:buClr>
                    <a:srgbClr val="FF0000"/>
                  </a:buClr>
                  <a:buNone/>
                </a:pPr>
                <a:endParaRPr lang="he-IL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382" y="2489200"/>
                <a:ext cx="7605542" cy="4182056"/>
              </a:xfrm>
              <a:blipFill rotWithShape="1">
                <a:blip r:embed="rId2"/>
                <a:stretch>
                  <a:fillRect l="-2486" t="-2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8972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State-based: Multi-master counter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4381" y="2489200"/>
                <a:ext cx="7468249" cy="4182056"/>
              </a:xfrm>
            </p:spPr>
            <p:txBody>
              <a:bodyPr>
                <a:noAutofit/>
              </a:bodyPr>
              <a:lstStyle/>
              <a:p>
                <a:pPr marL="0" indent="0" algn="l" rtl="0">
                  <a:buClr>
                    <a:srgbClr val="FF0000"/>
                  </a:buClr>
                  <a:buNone/>
                </a:pPr>
                <a:r>
                  <a:rPr lang="en-US" sz="2400" dirty="0"/>
                  <a:t>Increment </a:t>
                </a:r>
                <a:r>
                  <a:rPr lang="en-US" sz="2400" dirty="0">
                    <a:solidFill>
                      <a:srgbClr val="FF9200"/>
                    </a:solidFill>
                  </a:rPr>
                  <a:t>/ Decrement</a:t>
                </a:r>
              </a:p>
              <a:p>
                <a:pPr marL="0" indent="0" algn="l" rtl="0">
                  <a:buClr>
                    <a:srgbClr val="FF0000"/>
                  </a:buClr>
                  <a:buNone/>
                </a:pPr>
                <a:endParaRPr lang="en-US" sz="800" dirty="0">
                  <a:solidFill>
                    <a:srgbClr val="FF9200"/>
                  </a:solidFill>
                </a:endParaRPr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Payload: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FF92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92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solidFill>
                          <a:srgbClr val="FF92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Partial order: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⇔"/>
                        <m:pos m:val="to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i="1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i="1" dirty="0"/>
                  <a:t>value()</a:t>
                </a:r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FF9200"/>
                    </a:solidFill>
                  </a:rPr>
                  <a:t>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i="1" dirty="0"/>
                  <a:t>increment()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𝑀𝑦𝐼𝐷</m:t>
                        </m:r>
                      </m:e>
                    </m:d>
                  </m:oMath>
                </a14:m>
                <a:r>
                  <a:rPr lang="en-US" sz="2000" dirty="0"/>
                  <a:t>++</a:t>
                </a:r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i="1" dirty="0">
                    <a:solidFill>
                      <a:srgbClr val="FF9200"/>
                    </a:solidFill>
                  </a:rPr>
                  <a:t>decrement() </a:t>
                </a:r>
                <a:r>
                  <a:rPr lang="en-US" sz="2000" dirty="0">
                    <a:solidFill>
                      <a:srgbClr val="FF920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92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𝑀𝑦𝐼𝐷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FF9200"/>
                    </a:solidFill>
                  </a:rPr>
                  <a:t>++</a:t>
                </a:r>
                <a:endParaRPr lang="en-US" sz="2000" dirty="0"/>
              </a:p>
              <a:p>
                <a:pPr marL="628650" lvl="1" indent="-285750" algn="l" rtl="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i="1" dirty="0"/>
                  <a:t>merge(</a:t>
                </a:r>
                <a:r>
                  <a:rPr lang="en-US" sz="2000" i="1" dirty="0" err="1"/>
                  <a:t>x,y</a:t>
                </a:r>
                <a:r>
                  <a:rPr lang="en-US" sz="2000" i="1" dirty="0"/>
                  <a:t>)</a:t>
                </a:r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FF9200"/>
                    </a:solidFill>
                  </a:rPr>
                  <a:t> </a:t>
                </a:r>
                <a:r>
                  <a:rPr lang="en-US" sz="2000" dirty="0">
                    <a:solidFill>
                      <a:srgbClr val="363636"/>
                    </a:solidFill>
                  </a:rPr>
                  <a:t>=</a:t>
                </a:r>
                <a:r>
                  <a:rPr lang="en-US" sz="2000" dirty="0">
                    <a:solidFill>
                      <a:srgbClr val="FF9200"/>
                    </a:solidFill>
                  </a:rPr>
                  <a:t> (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92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dirty="0">
                  <a:solidFill>
                    <a:srgbClr val="FF9200"/>
                  </a:solidFill>
                </a:endParaRPr>
              </a:p>
              <a:p>
                <a:pPr marL="342900" lvl="1" indent="0" algn="l" rtl="0">
                  <a:buClr>
                    <a:srgbClr val="FF0000"/>
                  </a:buClr>
                  <a:buNone/>
                </a:pPr>
                <a:r>
                  <a:rPr lang="en-US" sz="2000" dirty="0"/>
                  <a:t>				 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FF92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solidFill>
                          <a:srgbClr val="FF9200"/>
                        </a:solidFill>
                        <a:latin typeface="Cambria Math" panose="02040503050406030204" pitchFamily="18" charset="0"/>
                      </a:rPr>
                      <m:t>              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FF92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92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rgbClr val="FF92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rgbClr val="FF92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rgbClr val="FF92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FF92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FF92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92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solidFill>
                                  <a:srgbClr val="FF92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rgbClr val="FF92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rgbClr val="FF92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FF92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rgbClr val="FF9200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FF9200"/>
                    </a:solidFill>
                  </a:rPr>
                  <a:t> 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381" y="2489200"/>
                <a:ext cx="7468249" cy="4182056"/>
              </a:xfrm>
              <a:blipFill rotWithShape="1">
                <a:blip r:embed="rId2"/>
                <a:stretch>
                  <a:fillRect l="-2531" t="-2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628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 design alternatives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1" y="2318197"/>
            <a:ext cx="7700069" cy="4378817"/>
          </a:xfrm>
        </p:spPr>
        <p:txBody>
          <a:bodyPr>
            <a:normAutofit/>
          </a:bodyPr>
          <a:lstStyle/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Sequential specification:</a:t>
            </a:r>
          </a:p>
          <a:p>
            <a:pPr marL="617220" lvl="2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{true} </a:t>
            </a:r>
            <a:r>
              <a:rPr lang="en-US" sz="2000" i="1" dirty="0"/>
              <a:t>add(e)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{e in S}</a:t>
            </a:r>
          </a:p>
          <a:p>
            <a:pPr marL="617220" lvl="2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{true} </a:t>
            </a:r>
            <a:r>
              <a:rPr lang="en-US" sz="2000" i="1" dirty="0"/>
              <a:t>remove(e)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{e not in S}</a:t>
            </a:r>
            <a:endParaRPr lang="en-US" sz="800" dirty="0">
              <a:solidFill>
                <a:srgbClr val="0070C0"/>
              </a:solidFill>
            </a:endParaRPr>
          </a:p>
          <a:p>
            <a:pPr marL="3429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342900" lvl="1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Concurrent:</a:t>
            </a:r>
            <a:r>
              <a:rPr lang="en-US" sz="2400" dirty="0">
                <a:solidFill>
                  <a:srgbClr val="0070C0"/>
                </a:solidFill>
              </a:rPr>
              <a:t> {true} </a:t>
            </a:r>
            <a:r>
              <a:rPr lang="en-US" sz="2400" i="1" dirty="0"/>
              <a:t>add(e) </a:t>
            </a:r>
            <a:r>
              <a:rPr lang="en-US" sz="2400" dirty="0"/>
              <a:t>║</a:t>
            </a:r>
            <a:r>
              <a:rPr lang="en-US" sz="2400" i="1" dirty="0"/>
              <a:t> remove(e) </a:t>
            </a:r>
            <a:r>
              <a:rPr lang="en-US" sz="2400" dirty="0">
                <a:solidFill>
                  <a:srgbClr val="0070C0"/>
                </a:solidFill>
              </a:rPr>
              <a:t>{???}</a:t>
            </a:r>
          </a:p>
          <a:p>
            <a:pPr marL="617220" lvl="2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2F2F2F"/>
                </a:solidFill>
              </a:rPr>
              <a:t>linearizable</a:t>
            </a:r>
            <a:r>
              <a:rPr lang="en-US" sz="2000" dirty="0">
                <a:solidFill>
                  <a:srgbClr val="2F2F2F"/>
                </a:solidFill>
              </a:rPr>
              <a:t>?</a:t>
            </a:r>
          </a:p>
          <a:p>
            <a:pPr marL="617220" lvl="2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F2F2F"/>
                </a:solidFill>
              </a:rPr>
              <a:t>error state?</a:t>
            </a:r>
          </a:p>
          <a:p>
            <a:pPr marL="617220" lvl="2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F2F2F"/>
                </a:solidFill>
              </a:rPr>
              <a:t>last writer wins?</a:t>
            </a:r>
          </a:p>
          <a:p>
            <a:pPr marL="617220" lvl="2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F2F2F"/>
                </a:solidFill>
              </a:rPr>
              <a:t>add wins?</a:t>
            </a:r>
          </a:p>
          <a:p>
            <a:pPr marL="617220" lvl="2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F2F2F"/>
                </a:solidFill>
              </a:rPr>
              <a:t>remove wins?</a:t>
            </a:r>
          </a:p>
        </p:txBody>
      </p:sp>
    </p:spTree>
    <p:extLst>
      <p:ext uri="{BB962C8B-B14F-4D97-AF65-F5344CB8AC3E}">
        <p14:creationId xmlns:p14="http://schemas.microsoft.com/office/powerpoint/2010/main" val="22959126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Observed-Remove Set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0" y="2157864"/>
            <a:ext cx="6346825" cy="2338708"/>
          </a:xfrm>
        </p:spPr>
      </p:pic>
    </p:spTree>
    <p:extLst>
      <p:ext uri="{BB962C8B-B14F-4D97-AF65-F5344CB8AC3E}">
        <p14:creationId xmlns:p14="http://schemas.microsoft.com/office/powerpoint/2010/main" val="368921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1"/>
            <a:ext cx="8350878" cy="671052"/>
          </a:xfrm>
        </p:spPr>
        <p:txBody>
          <a:bodyPr>
            <a:noAutofit/>
          </a:bodyPr>
          <a:lstStyle/>
          <a:p>
            <a:r>
              <a:rPr lang="en-US" sz="2800" dirty="0"/>
              <a:t>We want some kind of “digital money”.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12647" y="2643716"/>
            <a:ext cx="5116028" cy="7489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i="1" dirty="0">
                <a:solidFill>
                  <a:srgbClr val="FF0000"/>
                </a:solidFill>
              </a:rPr>
              <a:t>Everyone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can participate.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12647" y="3765176"/>
            <a:ext cx="8206500" cy="748997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No central instance – no bank.</a:t>
            </a:r>
          </a:p>
        </p:txBody>
      </p:sp>
    </p:spTree>
    <p:extLst>
      <p:ext uri="{BB962C8B-B14F-4D97-AF65-F5344CB8AC3E}">
        <p14:creationId xmlns:p14="http://schemas.microsoft.com/office/powerpoint/2010/main" val="17535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Observed-Remove Set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7" y="2157868"/>
            <a:ext cx="6346825" cy="233870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Payload: added, removed (element, unique token)</a:t>
                </a: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add(e)</a:t>
                </a:r>
                <a:r>
                  <a:rPr lang="en-US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box>
                      <m:box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∪{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  <a:p>
                <a:pPr marL="2857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2857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  <a:blipFill rotWithShape="1">
                <a:blip r:embed="rId3"/>
                <a:stretch>
                  <a:fillRect l="-217" t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992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Observed-Remove Set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0" y="2157863"/>
            <a:ext cx="6346825" cy="233870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Payload: added, removed (element, unique token)</a:t>
                </a: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add(e)</a:t>
                </a:r>
                <a:r>
                  <a:rPr lang="en-US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box>
                      <m:box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∪{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  <a:p>
                <a:pPr marL="2857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2857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  <a:blipFill rotWithShape="1">
                <a:blip r:embed="rId3"/>
                <a:stretch>
                  <a:fillRect l="-217" t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976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Observed-Remove Set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7" y="2157862"/>
            <a:ext cx="6346825" cy="233870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Payload: added, removed (element, unique token)</a:t>
                </a: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add(e)</a:t>
                </a:r>
                <a:r>
                  <a:rPr lang="en-US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box>
                      <m:box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∪{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  <a:p>
                <a:pPr marL="2857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2857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  <a:blipFill rotWithShape="1">
                <a:blip r:embed="rId3"/>
                <a:stretch>
                  <a:fillRect l="-217" t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093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Observed-Remove Set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Payload: added, removed (element, unique token)</a:t>
                </a: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add(e)</a:t>
                </a:r>
                <a:r>
                  <a:rPr lang="en-US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box>
                      <m:box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∪{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  <a:p>
                <a:pPr marL="2857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285750" lvl="1" indent="-285750"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  <a:blipFill rotWithShape="1">
                <a:blip r:embed="rId2"/>
                <a:stretch>
                  <a:fillRect l="-217" t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7" y="2157867"/>
            <a:ext cx="6346825" cy="2338708"/>
          </a:xfrm>
        </p:spPr>
      </p:pic>
    </p:spTree>
    <p:extLst>
      <p:ext uri="{BB962C8B-B14F-4D97-AF65-F5344CB8AC3E}">
        <p14:creationId xmlns:p14="http://schemas.microsoft.com/office/powerpoint/2010/main" val="41895039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Observed-Remove Set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0" y="2157867"/>
            <a:ext cx="6346825" cy="233870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Payload: added, removed (element, unique token)</a:t>
                </a: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add(e)</a:t>
                </a:r>
                <a:r>
                  <a:rPr lang="en-US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box>
                      <m:box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Remove all unique elements observed: </a:t>
                </a:r>
                <a:r>
                  <a:rPr lang="en-US" sz="1600" i="1" dirty="0">
                    <a:solidFill>
                      <a:schemeClr val="tx1"/>
                    </a:solidFill>
                  </a:rPr>
                  <a:t>remove(e)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box>
                      <m:box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,−</m:t>
                            </m:r>
                          </m:e>
                        </m:d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sz="16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lookup(e) =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merge(S,S’)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  <a:blipFill rotWithShape="1">
                <a:blip r:embed="rId3"/>
                <a:stretch>
                  <a:fillRect l="-217" t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695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Observed-Remove Set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Payload: added, removed (element, unique token)</a:t>
                </a: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add(e)</a:t>
                </a:r>
                <a:r>
                  <a:rPr lang="en-US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box>
                      <m:box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Remove all unique elements observed: </a:t>
                </a:r>
                <a:r>
                  <a:rPr lang="en-US" sz="1600" i="1" dirty="0">
                    <a:solidFill>
                      <a:schemeClr val="tx1"/>
                    </a:solidFill>
                  </a:rPr>
                  <a:t>remove(e)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box>
                      <m:box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,−</m:t>
                            </m:r>
                          </m:e>
                        </m:d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sz="16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lookup(e) =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merge(S,S’)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5" y="4638239"/>
                <a:ext cx="8434165" cy="4207815"/>
              </a:xfrm>
              <a:prstGeom prst="rect">
                <a:avLst/>
              </a:prstGeom>
              <a:blipFill rotWithShape="1">
                <a:blip r:embed="rId2"/>
                <a:stretch>
                  <a:fillRect l="-217" t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0" y="2157867"/>
            <a:ext cx="6346825" cy="2338708"/>
          </a:xfrm>
        </p:spPr>
      </p:pic>
    </p:spTree>
    <p:extLst>
      <p:ext uri="{BB962C8B-B14F-4D97-AF65-F5344CB8AC3E}">
        <p14:creationId xmlns:p14="http://schemas.microsoft.com/office/powerpoint/2010/main" val="3783483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Observed-Remove </a:t>
            </a:r>
            <a:r>
              <a:rPr lang="en-US"/>
              <a:t>(OR) Set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09835" y="4638239"/>
                <a:ext cx="8434165" cy="21039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Payload: added, removed (element, unique token)</a:t>
                </a: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add(e)</a:t>
                </a:r>
                <a:r>
                  <a:rPr lang="en-US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box>
                      <m:box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Remove all unique elements observed: </a:t>
                </a:r>
                <a:r>
                  <a:rPr lang="en-US" sz="1600" i="1" dirty="0">
                    <a:solidFill>
                      <a:schemeClr val="tx1"/>
                    </a:solidFill>
                  </a:rPr>
                  <a:t>remove(e)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box>
                      <m:box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,−</m:t>
                            </m:r>
                          </m:e>
                        </m:d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sz="16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lookup(e) =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l" rtl="0"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merge(S,S’)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5" y="4638239"/>
                <a:ext cx="8434165" cy="2103907"/>
              </a:xfrm>
              <a:prstGeom prst="rect">
                <a:avLst/>
              </a:prstGeom>
              <a:blipFill rotWithShape="1">
                <a:blip r:embed="rId2"/>
                <a:stretch>
                  <a:fillRect l="-217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0" y="2157867"/>
            <a:ext cx="6346825" cy="2338708"/>
          </a:xfrm>
        </p:spPr>
      </p:pic>
    </p:spTree>
    <p:extLst>
      <p:ext uri="{BB962C8B-B14F-4D97-AF65-F5344CB8AC3E}">
        <p14:creationId xmlns:p14="http://schemas.microsoft.com/office/powerpoint/2010/main" val="8143763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Real-world use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599"/>
            <a:ext cx="8075053" cy="5098961"/>
          </a:xfrm>
        </p:spPr>
        <p:txBody>
          <a:bodyPr/>
          <a:lstStyle/>
          <a:p>
            <a:pPr marL="59436" indent="0" algn="l">
              <a:buClr>
                <a:srgbClr val="FF0000"/>
              </a:buClr>
            </a:pPr>
            <a:r>
              <a:rPr lang="en-US" sz="2000" dirty="0">
                <a:solidFill>
                  <a:schemeClr val="tx1"/>
                </a:solidFill>
              </a:rPr>
              <a:t>Support for CRDTs is implemented in </a:t>
            </a:r>
            <a:r>
              <a:rPr lang="en-US" sz="2000" dirty="0" err="1">
                <a:solidFill>
                  <a:schemeClr val="tx1"/>
                </a:solidFill>
              </a:rPr>
              <a:t>Riak</a:t>
            </a:r>
            <a:r>
              <a:rPr lang="en-US" sz="2000" dirty="0">
                <a:solidFill>
                  <a:schemeClr val="tx1"/>
                </a:solidFill>
              </a:rPr>
              <a:t> (Counter, Register, Set, Map, …)</a:t>
            </a:r>
          </a:p>
          <a:p>
            <a:pPr marL="802386" lvl="1" indent="-3429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League of Legends uses the </a:t>
            </a:r>
            <a:r>
              <a:rPr lang="en-US" sz="1800" dirty="0" err="1">
                <a:solidFill>
                  <a:schemeClr val="tx1"/>
                </a:solidFill>
              </a:rPr>
              <a:t>Riak</a:t>
            </a:r>
            <a:r>
              <a:rPr lang="en-US" sz="1800" dirty="0">
                <a:solidFill>
                  <a:schemeClr val="tx1"/>
                </a:solidFill>
              </a:rPr>
              <a:t> CRDT implementation for its in-game chat system, which handles 7.5 million concurrent users and 11,000 messages per second.</a:t>
            </a:r>
          </a:p>
          <a:p>
            <a:pPr marL="802386" lvl="1" indent="-3429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Bet365 (the largest European on-line betting company with 2.5 million simultaneous users peak), store hundreds of megabytes of data in the </a:t>
            </a:r>
            <a:r>
              <a:rPr lang="en-US" sz="1800" dirty="0" err="1">
                <a:solidFill>
                  <a:schemeClr val="tx1"/>
                </a:solidFill>
              </a:rPr>
              <a:t>Riak</a:t>
            </a:r>
            <a:r>
              <a:rPr lang="en-US" sz="1800" dirty="0">
                <a:solidFill>
                  <a:schemeClr val="tx1"/>
                </a:solidFill>
              </a:rPr>
              <a:t> implementation of OR-Set.</a:t>
            </a:r>
          </a:p>
          <a:p>
            <a:pPr marL="59436" indent="0" algn="l">
              <a:buClr>
                <a:srgbClr val="FF00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59436" indent="0" algn="l">
              <a:buClr>
                <a:srgbClr val="FF0000"/>
              </a:buClr>
            </a:pPr>
            <a:r>
              <a:rPr lang="en-US" sz="2000" dirty="0" err="1">
                <a:solidFill>
                  <a:schemeClr val="tx1"/>
                </a:solidFill>
              </a:rPr>
              <a:t>SoundCloud</a:t>
            </a:r>
            <a:r>
              <a:rPr lang="en-US" sz="2000" dirty="0">
                <a:solidFill>
                  <a:schemeClr val="tx1"/>
                </a:solidFill>
              </a:rPr>
              <a:t> open-sourced </a:t>
            </a:r>
            <a:r>
              <a:rPr lang="en-US" sz="2000" dirty="0" err="1">
                <a:solidFill>
                  <a:schemeClr val="tx1"/>
                </a:solidFill>
              </a:rPr>
              <a:t>Roshi</a:t>
            </a:r>
            <a:r>
              <a:rPr lang="en-US" sz="2000" dirty="0">
                <a:solidFill>
                  <a:schemeClr val="tx1"/>
                </a:solidFill>
              </a:rPr>
              <a:t>, a LWW-element-set CRDT for the </a:t>
            </a:r>
            <a:r>
              <a:rPr lang="en-US" sz="2000" dirty="0" err="1">
                <a:solidFill>
                  <a:schemeClr val="tx1"/>
                </a:solidFill>
              </a:rPr>
              <a:t>SoundCloud</a:t>
            </a:r>
            <a:r>
              <a:rPr lang="en-US" sz="2000" dirty="0">
                <a:solidFill>
                  <a:schemeClr val="tx1"/>
                </a:solidFill>
              </a:rPr>
              <a:t> stream implemented on top of </a:t>
            </a:r>
            <a:r>
              <a:rPr lang="en-US" sz="2000" dirty="0" err="1">
                <a:solidFill>
                  <a:schemeClr val="tx1"/>
                </a:solidFill>
              </a:rPr>
              <a:t>Redis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59436" indent="0" algn="l">
              <a:buClr>
                <a:srgbClr val="FF00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59436" indent="0" algn="l">
              <a:buClr>
                <a:srgbClr val="FF0000"/>
              </a:buClr>
            </a:pPr>
            <a:r>
              <a:rPr lang="en-US" sz="2000" dirty="0">
                <a:solidFill>
                  <a:schemeClr val="tx1"/>
                </a:solidFill>
              </a:rPr>
              <a:t>TomTom employs a variation of the OR-Set CRDT to synchronize favorite location navigation data between the devices of a user.</a:t>
            </a:r>
          </a:p>
          <a:p>
            <a:pPr marL="457200" indent="-4572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he-I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228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CRDTs in </a:t>
            </a:r>
            <a:r>
              <a:rPr lang="en-US" dirty="0" err="1"/>
              <a:t>Akka</a:t>
            </a:r>
            <a:r>
              <a:rPr lang="en-US" dirty="0"/>
              <a:t> Cluster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1"/>
            <a:ext cx="8534400" cy="5403760"/>
          </a:xfrm>
        </p:spPr>
        <p:txBody>
          <a:bodyPr/>
          <a:lstStyle/>
          <a:p>
            <a:pPr marL="0" lvl="0" indent="0" algn="l" defTabSz="914400" eaLnBrk="0" hangingPunct="0">
              <a:spcBef>
                <a:spcPct val="0"/>
              </a:spcBef>
              <a:buClrTx/>
              <a:buSzTx/>
            </a:pPr>
            <a:r>
              <a:rPr lang="en-US" altLang="en-US" sz="2000" dirty="0" err="1">
                <a:solidFill>
                  <a:srgbClr val="FF0000"/>
                </a:solidFill>
              </a:rPr>
              <a:t>Akka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>
                <a:solidFill>
                  <a:srgbClr val="FF0000"/>
                </a:solidFill>
              </a:rPr>
              <a:t>Distributed Data</a:t>
            </a:r>
            <a:r>
              <a:rPr lang="en-US" altLang="en-US" sz="2000" dirty="0"/>
              <a:t> is used when you need to share data between nodes in an </a:t>
            </a:r>
            <a:r>
              <a:rPr lang="en-US" altLang="en-US" sz="2000" dirty="0" err="1"/>
              <a:t>Akka</a:t>
            </a:r>
            <a:r>
              <a:rPr lang="en-US" altLang="en-US" sz="2000" dirty="0"/>
              <a:t> Cluster </a:t>
            </a:r>
          </a:p>
          <a:p>
            <a:pPr marL="0" lvl="0" indent="0" algn="l" defTabSz="914400" eaLnBrk="0" hangingPunct="0">
              <a:spcBef>
                <a:spcPct val="0"/>
              </a:spcBef>
              <a:buClrTx/>
              <a:buSzTx/>
            </a:pPr>
            <a:endParaRPr lang="en-US" altLang="en-US" sz="1200" dirty="0">
              <a:latin typeface="ProximaNova"/>
            </a:endParaRPr>
          </a:p>
          <a:p>
            <a:pPr marL="802386" lvl="1" indent="-3429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ProximaNova"/>
              </a:rPr>
              <a:t>The data is accessed with an actor at each node providing a key-value store like API</a:t>
            </a:r>
          </a:p>
          <a:p>
            <a:pPr marL="802386" lvl="1" indent="-3429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ProximaNova"/>
              </a:rPr>
              <a:t>The keys are unique identifiers of the data values</a:t>
            </a:r>
          </a:p>
          <a:p>
            <a:pPr marL="802386" lvl="1" indent="-3429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ProximaNova"/>
              </a:rPr>
              <a:t>The values are Conflict Free Replicated Data Types (CRDTs)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0" lvl="0" indent="0" algn="l" defTabSz="914400" eaLnBrk="0" hangingPunct="0">
              <a:spcBef>
                <a:spcPct val="0"/>
              </a:spcBef>
              <a:buClrTx/>
              <a:buSzTx/>
            </a:pPr>
            <a:endParaRPr lang="en-US" altLang="en-US" sz="1600" dirty="0">
              <a:latin typeface="ProximaNova"/>
            </a:endParaRPr>
          </a:p>
          <a:p>
            <a:pPr marL="0" lvl="0" indent="0" algn="l" defTabSz="914400" eaLnBrk="0" hangingPunct="0">
              <a:spcBef>
                <a:spcPct val="0"/>
              </a:spcBef>
              <a:buClrTx/>
              <a:buSzTx/>
            </a:pPr>
            <a:r>
              <a:rPr lang="en-US" altLang="en-US" sz="1600" dirty="0">
                <a:latin typeface="ProximaNova"/>
              </a:rPr>
              <a:t>All data updates are spread to all nodes, or nodes with a certain role, in the cluster via gossip based dissemination</a:t>
            </a:r>
          </a:p>
          <a:p>
            <a:pPr marL="802386" lvl="1" indent="-3429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ProximaNova"/>
              </a:rPr>
              <a:t>The nature of CRDTs makes it possible to perform updates from any node</a:t>
            </a:r>
          </a:p>
          <a:p>
            <a:pPr marL="802386" lvl="1" indent="-34290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ProximaNova"/>
              </a:rPr>
              <a:t>Concurrent updates from different nodes will automatically be resolved by the monotonic merge function, which all data types must provide</a:t>
            </a:r>
          </a:p>
          <a:p>
            <a:pPr marL="459486" lvl="1" indent="0">
              <a:buClr>
                <a:srgbClr val="FF0000"/>
              </a:buClr>
              <a:buNone/>
            </a:pPr>
            <a:endParaRPr lang="en-US" altLang="en-US" sz="1600" dirty="0">
              <a:latin typeface="ProximaNova"/>
            </a:endParaRPr>
          </a:p>
          <a:p>
            <a:pPr marL="0" lvl="0" indent="0" algn="l" defTabSz="914400" eaLnBrk="0" hangingPunct="0">
              <a:spcBef>
                <a:spcPct val="0"/>
              </a:spcBef>
              <a:buClrTx/>
              <a:buSzTx/>
            </a:pPr>
            <a:r>
              <a:rPr lang="en-US" altLang="en-US" sz="1600" dirty="0">
                <a:latin typeface="ProximaNova"/>
              </a:rPr>
              <a:t>Several useful data types for counters, sets, maps and registers are provided and you can also implement your own custom data types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0" lvl="0" indent="0" algn="l" defTabSz="914400" eaLnBrk="0" hangingPunct="0">
              <a:spcBef>
                <a:spcPct val="0"/>
              </a:spcBef>
              <a:buClrTx/>
              <a:buSzTx/>
            </a:pPr>
            <a:endParaRPr lang="en-US" altLang="en-US" sz="1600" dirty="0">
              <a:latin typeface="ProximaNova"/>
            </a:endParaRPr>
          </a:p>
          <a:p>
            <a:pPr marL="0" lvl="0" indent="0" algn="l" defTabSz="914400" eaLnBrk="0" hangingPunct="0">
              <a:spcBef>
                <a:spcPct val="0"/>
              </a:spcBef>
              <a:buClrTx/>
              <a:buSzTx/>
            </a:pPr>
            <a:r>
              <a:rPr lang="en-US" altLang="en-US" sz="1600" dirty="0">
                <a:latin typeface="ProximaNova"/>
              </a:rPr>
              <a:t>The replica consistency model is eventually consistent and geared toward providing high read and write availability (partition tolerance), with low latency</a:t>
            </a:r>
            <a:endParaRPr lang="he-I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13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408349"/>
            <a:ext cx="6345260" cy="4146997"/>
          </a:xfrm>
        </p:spPr>
        <p:txBody>
          <a:bodyPr>
            <a:normAutofit/>
          </a:bodyPr>
          <a:lstStyle/>
          <a:p>
            <a:pPr marL="0" indent="0" algn="l" rtl="0">
              <a:buClr>
                <a:srgbClr val="FF0000"/>
              </a:buClr>
            </a:pPr>
            <a:r>
              <a:rPr lang="en-US" sz="2400" i="1" dirty="0">
                <a:solidFill>
                  <a:srgbClr val="7030A0"/>
                </a:solidFill>
              </a:rPr>
              <a:t>Key approach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Strong Eventual Consistency</a:t>
            </a:r>
          </a:p>
          <a:p>
            <a:pPr marL="171450" indent="-17145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800" dirty="0"/>
          </a:p>
          <a:p>
            <a:pPr marL="0" indent="0" algn="l" rtl="0">
              <a:buClr>
                <a:srgbClr val="FF0000"/>
              </a:buClr>
            </a:pPr>
            <a:r>
              <a:rPr lang="en-US" sz="2400" i="1" dirty="0">
                <a:solidFill>
                  <a:srgbClr val="7030A0"/>
                </a:solidFill>
              </a:rPr>
              <a:t>Two sufficient conditions: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State: monotonic semi-lattice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Operation: </a:t>
            </a:r>
            <a:r>
              <a:rPr lang="en-US" sz="2000" dirty="0" err="1"/>
              <a:t>commutativity</a:t>
            </a:r>
            <a:endParaRPr lang="en-US" sz="2000" dirty="0"/>
          </a:p>
          <a:p>
            <a:pPr marL="171450" indent="-17145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800" dirty="0"/>
          </a:p>
          <a:p>
            <a:pPr marL="0" indent="0" algn="l" rtl="0">
              <a:buClr>
                <a:srgbClr val="FF0000"/>
              </a:buClr>
            </a:pPr>
            <a:r>
              <a:rPr lang="en-US" sz="2400" i="1" dirty="0">
                <a:solidFill>
                  <a:srgbClr val="7030A0"/>
                </a:solidFill>
              </a:rPr>
              <a:t>Useful CRDTs</a:t>
            </a:r>
          </a:p>
          <a:p>
            <a:pPr marL="342900" indent="-342900" algn="l" rtl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Multi-master counter, OR-Set, Directed Graph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13748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5048" y="5257800"/>
            <a:ext cx="8153400" cy="1311443"/>
          </a:xfrm>
        </p:spPr>
        <p:txBody>
          <a:bodyPr>
            <a:normAutofit/>
          </a:bodyPr>
          <a:lstStyle/>
          <a:p>
            <a:r>
              <a:rPr lang="en-US" sz="2800" dirty="0"/>
              <a:t>Every computer can send messages to </a:t>
            </a:r>
            <a:r>
              <a:rPr lang="en-US" sz="2800" i="1" dirty="0">
                <a:solidFill>
                  <a:srgbClr val="FF0000"/>
                </a:solidFill>
              </a:rPr>
              <a:t>some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other computers.</a:t>
            </a:r>
            <a:endParaRPr lang="de-CH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177689" y="2503245"/>
            <a:ext cx="4361259" cy="2420240"/>
            <a:chOff x="2310939" y="2680586"/>
            <a:chExt cx="4361259" cy="24202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laptop"/>
            <p:cNvSpPr>
              <a:spLocks noEditPoints="1" noChangeArrowheads="1"/>
            </p:cNvSpPr>
            <p:nvPr/>
          </p:nvSpPr>
          <p:spPr bwMode="auto">
            <a:xfrm>
              <a:off x="2310939" y="3723808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" name="laptop"/>
            <p:cNvSpPr>
              <a:spLocks noEditPoints="1" noChangeArrowheads="1"/>
            </p:cNvSpPr>
            <p:nvPr/>
          </p:nvSpPr>
          <p:spPr bwMode="auto">
            <a:xfrm>
              <a:off x="4975235" y="2752944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" name="laptop"/>
            <p:cNvSpPr>
              <a:spLocks noEditPoints="1" noChangeArrowheads="1"/>
            </p:cNvSpPr>
            <p:nvPr/>
          </p:nvSpPr>
          <p:spPr bwMode="auto">
            <a:xfrm>
              <a:off x="3428164" y="2680586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" name="laptop"/>
            <p:cNvSpPr>
              <a:spLocks noEditPoints="1" noChangeArrowheads="1"/>
            </p:cNvSpPr>
            <p:nvPr/>
          </p:nvSpPr>
          <p:spPr bwMode="auto">
            <a:xfrm>
              <a:off x="3636142" y="4419789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" name="laptop"/>
            <p:cNvSpPr>
              <a:spLocks noEditPoints="1" noChangeArrowheads="1"/>
            </p:cNvSpPr>
            <p:nvPr/>
          </p:nvSpPr>
          <p:spPr bwMode="auto">
            <a:xfrm>
              <a:off x="5911339" y="4299872"/>
              <a:ext cx="760859" cy="681037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4488682" y="4687265"/>
              <a:ext cx="1422657" cy="741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5623307" y="3504660"/>
              <a:ext cx="432048" cy="64807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3932351" y="3433982"/>
              <a:ext cx="75068" cy="89425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4284145" y="2980700"/>
              <a:ext cx="662277" cy="1222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3147349" y="4437412"/>
              <a:ext cx="450996" cy="239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857253" y="3221331"/>
              <a:ext cx="428271" cy="3803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765048" y="1752600"/>
            <a:ext cx="8153400" cy="7940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A network of computers.</a:t>
            </a:r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397502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bding}&#10;\usepackage{xcolor}&#10;\usepackage{cmbright}&#10;\pagestyle{empty}&#10;\begin{document}&#10;\noindent {\color[rgb]{0,0.7,0}\Checkmark}%&#10;\raisebox{0.5ex}{/}{\color{red}\XSolidBrush}&#10;\end{document}"/>
  <p:tag name="IGUANATEXSIZE" val="3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35910</TotalTime>
  <Words>3765</Words>
  <Application>Microsoft Macintosh PowerPoint</Application>
  <PresentationFormat>On-screen Show (4:3)</PresentationFormat>
  <Paragraphs>718</Paragraphs>
  <Slides>89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Calibri</vt:lpstr>
      <vt:lpstr>Cambria Math</vt:lpstr>
      <vt:lpstr>Courier New</vt:lpstr>
      <vt:lpstr>ProximaNova</vt:lpstr>
      <vt:lpstr>StarSymbol</vt:lpstr>
      <vt:lpstr>Times New Roman</vt:lpstr>
      <vt:lpstr>Wingdings</vt:lpstr>
      <vt:lpstr>Wingdings 3</vt:lpstr>
      <vt:lpstr>xkcd</vt:lpstr>
      <vt:lpstr>Default Design</vt:lpstr>
      <vt:lpstr>CSC 536 Lecture 10</vt:lpstr>
      <vt:lpstr>Outline</vt:lpstr>
      <vt:lpstr>PowerPoint Presentation</vt:lpstr>
      <vt:lpstr>Basics: Digital Signature</vt:lpstr>
      <vt:lpstr>Digital Signature</vt:lpstr>
      <vt:lpstr>Digital Signature</vt:lpstr>
      <vt:lpstr>Attempt #1</vt:lpstr>
      <vt:lpstr>Goals</vt:lpstr>
      <vt:lpstr>Setting</vt:lpstr>
      <vt:lpstr>Basic idea</vt:lpstr>
      <vt:lpstr>Sending Bitcoins</vt:lpstr>
      <vt:lpstr>Main Transaction pic</vt:lpstr>
      <vt:lpstr>Sending Bitcoins</vt:lpstr>
      <vt:lpstr>Double Spending</vt:lpstr>
      <vt:lpstr>Double Spending</vt:lpstr>
      <vt:lpstr>Consensus Protocols</vt:lpstr>
      <vt:lpstr>This solution does not help us!</vt:lpstr>
      <vt:lpstr>This solution does not help us!</vt:lpstr>
      <vt:lpstr>PowerPoint Presentation</vt:lpstr>
      <vt:lpstr>Blocks</vt:lpstr>
      <vt:lpstr>Blocks</vt:lpstr>
      <vt:lpstr>Blocks</vt:lpstr>
      <vt:lpstr>Blocks</vt:lpstr>
      <vt:lpstr>PowerPoint Presentation</vt:lpstr>
      <vt:lpstr>A Tree of Blocks</vt:lpstr>
      <vt:lpstr>A Tree of Blocks</vt:lpstr>
      <vt:lpstr>The Protocol for Building Blocks</vt:lpstr>
      <vt:lpstr>The Protocol for Finding Blocks</vt:lpstr>
      <vt:lpstr>The Protocol for Participants</vt:lpstr>
      <vt:lpstr>Why work to build blocks?</vt:lpstr>
      <vt:lpstr>Block reward</vt:lpstr>
      <vt:lpstr>Recap: The Bitcoin Protocol</vt:lpstr>
      <vt:lpstr>PowerPoint Presentation</vt:lpstr>
      <vt:lpstr>Double Spends</vt:lpstr>
      <vt:lpstr>Build an Alternate Chain?</vt:lpstr>
      <vt:lpstr>CRDTs or Commutative/Convergent/Conflict-Free Replicated Data Types</vt:lpstr>
      <vt:lpstr>Strong Consistency</vt:lpstr>
      <vt:lpstr>Strong Consistency</vt:lpstr>
      <vt:lpstr>Strong Consistency</vt:lpstr>
      <vt:lpstr>Strong Consistency</vt:lpstr>
      <vt:lpstr>Strong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Strong Eventual Consistency</vt:lpstr>
      <vt:lpstr>Strong Eventual Consistency</vt:lpstr>
      <vt:lpstr>Strong Eventual Consistency</vt:lpstr>
      <vt:lpstr>Strong Eventual Consistency</vt:lpstr>
      <vt:lpstr>Strong Eventual Consistency</vt:lpstr>
      <vt:lpstr>Definition of EC</vt:lpstr>
      <vt:lpstr>Definition of SEC</vt:lpstr>
      <vt:lpstr>State-based approach</vt:lpstr>
      <vt:lpstr>Query</vt:lpstr>
      <vt:lpstr>Query</vt:lpstr>
      <vt:lpstr>Query</vt:lpstr>
      <vt:lpstr>State-based replication</vt:lpstr>
      <vt:lpstr>State-based replication</vt:lpstr>
      <vt:lpstr>State-based replication</vt:lpstr>
      <vt:lpstr>State-based replication</vt:lpstr>
      <vt:lpstr>State-based replication</vt:lpstr>
      <vt:lpstr>Semi-lattice</vt:lpstr>
      <vt:lpstr>State-based: monotonic semi-lattice ⇒┴  CvRDT</vt:lpstr>
      <vt:lpstr>Operation-based approach</vt:lpstr>
      <vt:lpstr>Operation-based replication</vt:lpstr>
      <vt:lpstr>Operation-based replication</vt:lpstr>
      <vt:lpstr>Operation-based replication</vt:lpstr>
      <vt:lpstr>Op-based: commute ⇒┴  CmRDT</vt:lpstr>
      <vt:lpstr>Monotonic semi-lattice = Commutative</vt:lpstr>
      <vt:lpstr>CRDTs</vt:lpstr>
      <vt:lpstr>Op-based: Simple counter</vt:lpstr>
      <vt:lpstr>State-based: Counter --- Problem</vt:lpstr>
      <vt:lpstr>State-based: Multi-master counter</vt:lpstr>
      <vt:lpstr>State-based: Multi-master counter</vt:lpstr>
      <vt:lpstr>Set design alternatives</vt:lpstr>
      <vt:lpstr>Observed-Remove Set</vt:lpstr>
      <vt:lpstr>Observed-Remove Set</vt:lpstr>
      <vt:lpstr>Observed-Remove Set</vt:lpstr>
      <vt:lpstr>Observed-Remove Set</vt:lpstr>
      <vt:lpstr>Observed-Remove Set</vt:lpstr>
      <vt:lpstr>Observed-Remove Set</vt:lpstr>
      <vt:lpstr>Observed-Remove Set</vt:lpstr>
      <vt:lpstr>Observed-Remove (OR) Set</vt:lpstr>
      <vt:lpstr>Real-world use</vt:lpstr>
      <vt:lpstr>CRDTs in Akka Cluster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421 Lecture 3</dc:title>
  <dc:creator>Perkovic, Ljubomir</dc:creator>
  <cp:lastModifiedBy>Perkovic, Ljubomir</cp:lastModifiedBy>
  <cp:revision>224</cp:revision>
  <dcterms:created xsi:type="dcterms:W3CDTF">2014-06-02T16:04:48Z</dcterms:created>
  <dcterms:modified xsi:type="dcterms:W3CDTF">2020-05-30T16:25:34Z</dcterms:modified>
</cp:coreProperties>
</file>